
<file path=[Content_Types].xml><?xml version="1.0" encoding="utf-8"?>
<Types xmlns="http://schemas.openxmlformats.org/package/2006/content-types">
  <Default Extension="xml" ContentType="application/xml"/>
  <Default Extension="bin" ContentType="application/vnd.openxmlformats-officedocument.oleObject"/>
  <Default Extension="jpeg" ContentType="image/jpeg"/>
  <Default Extension="rels" ContentType="application/vnd.openxmlformats-package.relationships+xml"/>
  <Default Extension="emf" ContentType="image/x-emf"/>
  <Default Extension="vml" ContentType="application/vnd.openxmlformats-officedocument.vmlDrawing"/>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4"/>
  </p:notesMasterIdLst>
  <p:sldIdLst>
    <p:sldId id="258" r:id="rId2"/>
    <p:sldId id="335" r:id="rId3"/>
    <p:sldId id="431" r:id="rId4"/>
    <p:sldId id="336" r:id="rId5"/>
    <p:sldId id="482" r:id="rId6"/>
    <p:sldId id="434" r:id="rId7"/>
    <p:sldId id="436" r:id="rId8"/>
    <p:sldId id="486" r:id="rId9"/>
    <p:sldId id="437" r:id="rId10"/>
    <p:sldId id="493" r:id="rId11"/>
    <p:sldId id="438" r:id="rId12"/>
    <p:sldId id="498" r:id="rId13"/>
    <p:sldId id="464" r:id="rId14"/>
    <p:sldId id="439" r:id="rId15"/>
    <p:sldId id="465" r:id="rId16"/>
    <p:sldId id="440" r:id="rId17"/>
    <p:sldId id="480" r:id="rId18"/>
    <p:sldId id="442" r:id="rId19"/>
    <p:sldId id="443" r:id="rId20"/>
    <p:sldId id="444" r:id="rId21"/>
    <p:sldId id="445" r:id="rId22"/>
    <p:sldId id="446" r:id="rId23"/>
    <p:sldId id="447" r:id="rId24"/>
    <p:sldId id="478" r:id="rId25"/>
    <p:sldId id="494" r:id="rId26"/>
    <p:sldId id="448" r:id="rId27"/>
    <p:sldId id="449" r:id="rId28"/>
    <p:sldId id="450" r:id="rId29"/>
    <p:sldId id="495" r:id="rId30"/>
    <p:sldId id="451" r:id="rId31"/>
    <p:sldId id="452" r:id="rId32"/>
    <p:sldId id="453" r:id="rId33"/>
    <p:sldId id="454" r:id="rId34"/>
    <p:sldId id="455" r:id="rId35"/>
    <p:sldId id="456" r:id="rId36"/>
    <p:sldId id="496" r:id="rId37"/>
    <p:sldId id="488" r:id="rId38"/>
    <p:sldId id="458" r:id="rId39"/>
    <p:sldId id="489" r:id="rId40"/>
    <p:sldId id="490" r:id="rId41"/>
    <p:sldId id="476" r:id="rId42"/>
    <p:sldId id="499" r:id="rId43"/>
    <p:sldId id="497" r:id="rId44"/>
    <p:sldId id="483" r:id="rId45"/>
    <p:sldId id="462" r:id="rId46"/>
    <p:sldId id="491" r:id="rId47"/>
    <p:sldId id="487" r:id="rId48"/>
    <p:sldId id="484" r:id="rId49"/>
    <p:sldId id="468" r:id="rId50"/>
    <p:sldId id="492" r:id="rId51"/>
    <p:sldId id="376" r:id="rId52"/>
    <p:sldId id="470" r:id="rId53"/>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shall, Emily" initials="ME"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FF8119"/>
    <a:srgbClr val="FFAD43"/>
    <a:srgbClr val="33CC33"/>
    <a:srgbClr val="7FDF3E"/>
    <a:srgbClr val="FF28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76032" autoAdjust="0"/>
  </p:normalViewPr>
  <p:slideViewPr>
    <p:cSldViewPr snapToGrid="0">
      <p:cViewPr>
        <p:scale>
          <a:sx n="90" d="100"/>
          <a:sy n="90" d="100"/>
        </p:scale>
        <p:origin x="1816" y="360"/>
      </p:cViewPr>
      <p:guideLst>
        <p:guide orient="horz" pos="2160"/>
        <p:guide pos="2880"/>
      </p:guideLst>
    </p:cSldViewPr>
  </p:slideViewPr>
  <p:outlineViewPr>
    <p:cViewPr>
      <p:scale>
        <a:sx n="33" d="100"/>
        <a:sy n="33" d="100"/>
      </p:scale>
      <p:origin x="0" y="-22224"/>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4" d="100"/>
          <a:sy n="84" d="100"/>
        </p:scale>
        <p:origin x="-2136"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commentAuthors" Target="commentAuthors.xml"/><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E8B32C-BC0C-48FD-9223-AAC550327C05}" type="doc">
      <dgm:prSet loTypeId="urn:microsoft.com/office/officeart/2005/8/layout/hierarchy1" loCatId="hierarchy" qsTypeId="urn:microsoft.com/office/officeart/2005/8/quickstyle/simple1" qsCatId="simple" csTypeId="urn:microsoft.com/office/officeart/2005/8/colors/accent1_1" csCatId="accent1" phldr="1"/>
      <dgm:spPr/>
      <dgm:t>
        <a:bodyPr/>
        <a:lstStyle/>
        <a:p>
          <a:endParaRPr lang="en-US"/>
        </a:p>
      </dgm:t>
    </dgm:pt>
    <dgm:pt modelId="{93C158F3-6E0F-484E-B5F4-687FC65DE4CB}">
      <dgm:prSet phldrT="[Text]"/>
      <dgm:spPr/>
      <dgm:t>
        <a:bodyPr/>
        <a:lstStyle/>
        <a:p>
          <a:r>
            <a:rPr lang="en-US" dirty="0">
              <a:latin typeface="Arial" charset="0"/>
              <a:ea typeface="Arial" charset="0"/>
              <a:cs typeface="Arial" charset="0"/>
            </a:rPr>
            <a:t>Consumption</a:t>
          </a:r>
        </a:p>
      </dgm:t>
    </dgm:pt>
    <dgm:pt modelId="{4B049E63-DE65-4F74-A05F-F2B32AEC9789}" type="parTrans" cxnId="{1F993450-4FCB-49F0-BBAE-7A5E89ED54DB}">
      <dgm:prSet/>
      <dgm:spPr/>
      <dgm:t>
        <a:bodyPr/>
        <a:lstStyle/>
        <a:p>
          <a:endParaRPr lang="en-US"/>
        </a:p>
      </dgm:t>
    </dgm:pt>
    <dgm:pt modelId="{F7EA4312-9C77-4B7C-B6A3-72DCF48C4C81}" type="sibTrans" cxnId="{1F993450-4FCB-49F0-BBAE-7A5E89ED54DB}">
      <dgm:prSet/>
      <dgm:spPr/>
      <dgm:t>
        <a:bodyPr/>
        <a:lstStyle/>
        <a:p>
          <a:endParaRPr lang="en-US"/>
        </a:p>
      </dgm:t>
    </dgm:pt>
    <dgm:pt modelId="{46F74E4A-398E-4074-9CD6-019C9AF60878}">
      <dgm:prSet phldrT="[Text]"/>
      <dgm:spPr/>
      <dgm:t>
        <a:bodyPr/>
        <a:lstStyle/>
        <a:p>
          <a:r>
            <a:rPr lang="en-US" dirty="0">
              <a:latin typeface="Arial" charset="0"/>
              <a:ea typeface="Arial" charset="0"/>
              <a:cs typeface="Arial" charset="0"/>
            </a:rPr>
            <a:t>Durable goods</a:t>
          </a:r>
        </a:p>
      </dgm:t>
    </dgm:pt>
    <dgm:pt modelId="{10D9803A-E28A-4996-8091-19FBE3A8D0CD}" type="parTrans" cxnId="{456398C7-8D49-4C82-A70F-683C0307769F}">
      <dgm:prSet/>
      <dgm:spPr/>
      <dgm:t>
        <a:bodyPr/>
        <a:lstStyle/>
        <a:p>
          <a:endParaRPr lang="en-US"/>
        </a:p>
      </dgm:t>
    </dgm:pt>
    <dgm:pt modelId="{C185651B-2894-4EAB-BF87-4C81C0885B1E}" type="sibTrans" cxnId="{456398C7-8D49-4C82-A70F-683C0307769F}">
      <dgm:prSet/>
      <dgm:spPr/>
      <dgm:t>
        <a:bodyPr/>
        <a:lstStyle/>
        <a:p>
          <a:endParaRPr lang="en-US"/>
        </a:p>
      </dgm:t>
    </dgm:pt>
    <dgm:pt modelId="{DFE92F3A-0F9C-41BB-BA77-11FF968A9D17}">
      <dgm:prSet phldrT="[Text]"/>
      <dgm:spPr/>
      <dgm:t>
        <a:bodyPr/>
        <a:lstStyle/>
        <a:p>
          <a:r>
            <a:rPr lang="en-US" dirty="0">
              <a:latin typeface="Arial" charset="0"/>
              <a:ea typeface="Arial" charset="0"/>
              <a:cs typeface="Arial" charset="0"/>
            </a:rPr>
            <a:t>Consumed over a long period</a:t>
          </a:r>
        </a:p>
      </dgm:t>
    </dgm:pt>
    <dgm:pt modelId="{B6D15238-609A-453A-8681-8D9BFA454516}" type="parTrans" cxnId="{A0D48313-7536-4503-B2FA-85BC5D34768E}">
      <dgm:prSet/>
      <dgm:spPr/>
      <dgm:t>
        <a:bodyPr/>
        <a:lstStyle/>
        <a:p>
          <a:endParaRPr lang="en-US"/>
        </a:p>
      </dgm:t>
    </dgm:pt>
    <dgm:pt modelId="{27CACCE7-A5DF-4E58-AF9C-306B35B61648}" type="sibTrans" cxnId="{A0D48313-7536-4503-B2FA-85BC5D34768E}">
      <dgm:prSet/>
      <dgm:spPr/>
      <dgm:t>
        <a:bodyPr/>
        <a:lstStyle/>
        <a:p>
          <a:endParaRPr lang="en-US"/>
        </a:p>
      </dgm:t>
    </dgm:pt>
    <dgm:pt modelId="{C697A618-008E-462A-8BC2-4068CEDFFD4B}">
      <dgm:prSet phldrT="[Text]"/>
      <dgm:spPr/>
      <dgm:t>
        <a:bodyPr/>
        <a:lstStyle/>
        <a:p>
          <a:r>
            <a:rPr lang="en-US" dirty="0">
              <a:latin typeface="Arial" charset="0"/>
              <a:ea typeface="Arial" charset="0"/>
              <a:cs typeface="Arial" charset="0"/>
            </a:rPr>
            <a:t>Nondurable goods</a:t>
          </a:r>
        </a:p>
      </dgm:t>
    </dgm:pt>
    <dgm:pt modelId="{8383E7D3-DC65-49C3-BB2D-16FADA53F565}" type="parTrans" cxnId="{DA24F90B-EC73-4C17-883A-3CA0EB424A47}">
      <dgm:prSet/>
      <dgm:spPr/>
      <dgm:t>
        <a:bodyPr/>
        <a:lstStyle/>
        <a:p>
          <a:endParaRPr lang="en-US"/>
        </a:p>
      </dgm:t>
    </dgm:pt>
    <dgm:pt modelId="{253738FA-4065-4BAD-A99C-991D7AFB90A9}" type="sibTrans" cxnId="{DA24F90B-EC73-4C17-883A-3CA0EB424A47}">
      <dgm:prSet/>
      <dgm:spPr/>
      <dgm:t>
        <a:bodyPr/>
        <a:lstStyle/>
        <a:p>
          <a:endParaRPr lang="en-US"/>
        </a:p>
      </dgm:t>
    </dgm:pt>
    <dgm:pt modelId="{4627715A-5AB0-4422-8177-BB27FB5AB7B3}">
      <dgm:prSet phldrT="[Text]"/>
      <dgm:spPr/>
      <dgm:t>
        <a:bodyPr/>
        <a:lstStyle/>
        <a:p>
          <a:r>
            <a:rPr lang="en-US" dirty="0">
              <a:latin typeface="Arial" charset="0"/>
              <a:ea typeface="Arial" charset="0"/>
              <a:cs typeface="Arial" charset="0"/>
            </a:rPr>
            <a:t>Consumed over a short period</a:t>
          </a:r>
        </a:p>
      </dgm:t>
    </dgm:pt>
    <dgm:pt modelId="{154CA0B9-9878-474F-A205-0563EA086CF4}" type="parTrans" cxnId="{55E57566-FDA7-4B9C-9FD3-05B301EFA5D9}">
      <dgm:prSet/>
      <dgm:spPr/>
      <dgm:t>
        <a:bodyPr/>
        <a:lstStyle/>
        <a:p>
          <a:endParaRPr lang="en-US"/>
        </a:p>
      </dgm:t>
    </dgm:pt>
    <dgm:pt modelId="{C7692F95-9F96-47BD-8B8D-CC26315B602A}" type="sibTrans" cxnId="{55E57566-FDA7-4B9C-9FD3-05B301EFA5D9}">
      <dgm:prSet/>
      <dgm:spPr/>
      <dgm:t>
        <a:bodyPr/>
        <a:lstStyle/>
        <a:p>
          <a:endParaRPr lang="en-US"/>
        </a:p>
      </dgm:t>
    </dgm:pt>
    <dgm:pt modelId="{A1584AE9-5AC7-43FF-8678-A66DFF3F6709}">
      <dgm:prSet phldrT="[Text]"/>
      <dgm:spPr/>
      <dgm:t>
        <a:bodyPr/>
        <a:lstStyle/>
        <a:p>
          <a:r>
            <a:rPr lang="en-US" dirty="0">
              <a:latin typeface="Arial" charset="0"/>
              <a:ea typeface="Arial" charset="0"/>
              <a:cs typeface="Arial" charset="0"/>
            </a:rPr>
            <a:t>Services</a:t>
          </a:r>
        </a:p>
      </dgm:t>
    </dgm:pt>
    <dgm:pt modelId="{2A467510-3304-43E4-87CF-A5F931017F2A}" type="parTrans" cxnId="{3503545C-2219-4256-AA80-9C2E200BBDDE}">
      <dgm:prSet/>
      <dgm:spPr/>
      <dgm:t>
        <a:bodyPr/>
        <a:lstStyle/>
        <a:p>
          <a:endParaRPr lang="en-US"/>
        </a:p>
      </dgm:t>
    </dgm:pt>
    <dgm:pt modelId="{E3D0338D-2965-44DB-A299-33DDBAEACD3E}" type="sibTrans" cxnId="{3503545C-2219-4256-AA80-9C2E200BBDDE}">
      <dgm:prSet/>
      <dgm:spPr/>
      <dgm:t>
        <a:bodyPr/>
        <a:lstStyle/>
        <a:p>
          <a:endParaRPr lang="en-US"/>
        </a:p>
      </dgm:t>
    </dgm:pt>
    <dgm:pt modelId="{B771B4E6-E199-4E45-A0CF-DAD831876125}" type="pres">
      <dgm:prSet presAssocID="{78E8B32C-BC0C-48FD-9223-AAC550327C05}" presName="hierChild1" presStyleCnt="0">
        <dgm:presLayoutVars>
          <dgm:chPref val="1"/>
          <dgm:dir/>
          <dgm:animOne val="branch"/>
          <dgm:animLvl val="lvl"/>
          <dgm:resizeHandles/>
        </dgm:presLayoutVars>
      </dgm:prSet>
      <dgm:spPr/>
      <dgm:t>
        <a:bodyPr/>
        <a:lstStyle/>
        <a:p>
          <a:endParaRPr lang="en-US"/>
        </a:p>
      </dgm:t>
    </dgm:pt>
    <dgm:pt modelId="{36939800-EEA8-4816-AC5E-FBA82BFC4AFA}" type="pres">
      <dgm:prSet presAssocID="{93C158F3-6E0F-484E-B5F4-687FC65DE4CB}" presName="hierRoot1" presStyleCnt="0"/>
      <dgm:spPr/>
    </dgm:pt>
    <dgm:pt modelId="{D69AE4CB-0BDB-4708-B6F7-431DBB417594}" type="pres">
      <dgm:prSet presAssocID="{93C158F3-6E0F-484E-B5F4-687FC65DE4CB}" presName="composite" presStyleCnt="0"/>
      <dgm:spPr/>
    </dgm:pt>
    <dgm:pt modelId="{307FCC58-9EA4-4F92-B5A4-D8BF769A00B1}" type="pres">
      <dgm:prSet presAssocID="{93C158F3-6E0F-484E-B5F4-687FC65DE4CB}" presName="background" presStyleLbl="node0" presStyleIdx="0" presStyleCnt="1"/>
      <dgm:spPr/>
    </dgm:pt>
    <dgm:pt modelId="{9739A8B9-0AB5-4CB7-BDCC-9A8EDF447969}" type="pres">
      <dgm:prSet presAssocID="{93C158F3-6E0F-484E-B5F4-687FC65DE4CB}" presName="text" presStyleLbl="fgAcc0" presStyleIdx="0" presStyleCnt="1">
        <dgm:presLayoutVars>
          <dgm:chPref val="3"/>
        </dgm:presLayoutVars>
      </dgm:prSet>
      <dgm:spPr/>
      <dgm:t>
        <a:bodyPr/>
        <a:lstStyle/>
        <a:p>
          <a:endParaRPr lang="en-US"/>
        </a:p>
      </dgm:t>
    </dgm:pt>
    <dgm:pt modelId="{BCEB3BA2-0E0C-4BDB-BA03-F6156F4D29B5}" type="pres">
      <dgm:prSet presAssocID="{93C158F3-6E0F-484E-B5F4-687FC65DE4CB}" presName="hierChild2" presStyleCnt="0"/>
      <dgm:spPr/>
    </dgm:pt>
    <dgm:pt modelId="{51207D26-15F0-4BF6-BE95-FEDE6FA9C5DE}" type="pres">
      <dgm:prSet presAssocID="{10D9803A-E28A-4996-8091-19FBE3A8D0CD}" presName="Name10" presStyleLbl="parChTrans1D2" presStyleIdx="0" presStyleCnt="3"/>
      <dgm:spPr/>
      <dgm:t>
        <a:bodyPr/>
        <a:lstStyle/>
        <a:p>
          <a:endParaRPr lang="en-US"/>
        </a:p>
      </dgm:t>
    </dgm:pt>
    <dgm:pt modelId="{0C6A013B-A6C4-4DDF-B125-540C52D6E1DE}" type="pres">
      <dgm:prSet presAssocID="{46F74E4A-398E-4074-9CD6-019C9AF60878}" presName="hierRoot2" presStyleCnt="0"/>
      <dgm:spPr/>
    </dgm:pt>
    <dgm:pt modelId="{29E96E54-7310-420D-8F5D-C7C3D57048A5}" type="pres">
      <dgm:prSet presAssocID="{46F74E4A-398E-4074-9CD6-019C9AF60878}" presName="composite2" presStyleCnt="0"/>
      <dgm:spPr/>
    </dgm:pt>
    <dgm:pt modelId="{5BE405B4-29AA-498E-BE47-E75060F720D0}" type="pres">
      <dgm:prSet presAssocID="{46F74E4A-398E-4074-9CD6-019C9AF60878}" presName="background2" presStyleLbl="node2" presStyleIdx="0" presStyleCnt="3"/>
      <dgm:spPr/>
    </dgm:pt>
    <dgm:pt modelId="{DA93F9D3-6BF1-4263-B352-3B384210F1A2}" type="pres">
      <dgm:prSet presAssocID="{46F74E4A-398E-4074-9CD6-019C9AF60878}" presName="text2" presStyleLbl="fgAcc2" presStyleIdx="0" presStyleCnt="3">
        <dgm:presLayoutVars>
          <dgm:chPref val="3"/>
        </dgm:presLayoutVars>
      </dgm:prSet>
      <dgm:spPr/>
      <dgm:t>
        <a:bodyPr/>
        <a:lstStyle/>
        <a:p>
          <a:endParaRPr lang="en-US"/>
        </a:p>
      </dgm:t>
    </dgm:pt>
    <dgm:pt modelId="{D8707CDA-9409-4000-852B-2D61BD7844AD}" type="pres">
      <dgm:prSet presAssocID="{46F74E4A-398E-4074-9CD6-019C9AF60878}" presName="hierChild3" presStyleCnt="0"/>
      <dgm:spPr/>
    </dgm:pt>
    <dgm:pt modelId="{68AE0A7A-79D8-4398-B8AE-4A08B819DFAA}" type="pres">
      <dgm:prSet presAssocID="{B6D15238-609A-453A-8681-8D9BFA454516}" presName="Name17" presStyleLbl="parChTrans1D3" presStyleIdx="0" presStyleCnt="2"/>
      <dgm:spPr/>
      <dgm:t>
        <a:bodyPr/>
        <a:lstStyle/>
        <a:p>
          <a:endParaRPr lang="en-US"/>
        </a:p>
      </dgm:t>
    </dgm:pt>
    <dgm:pt modelId="{5EF28FE4-96DD-435E-8EE4-069775E7E26B}" type="pres">
      <dgm:prSet presAssocID="{DFE92F3A-0F9C-41BB-BA77-11FF968A9D17}" presName="hierRoot3" presStyleCnt="0"/>
      <dgm:spPr/>
    </dgm:pt>
    <dgm:pt modelId="{14C0FB1C-6E40-43D9-802D-6AAB1EAF33FB}" type="pres">
      <dgm:prSet presAssocID="{DFE92F3A-0F9C-41BB-BA77-11FF968A9D17}" presName="composite3" presStyleCnt="0"/>
      <dgm:spPr/>
    </dgm:pt>
    <dgm:pt modelId="{208A6D40-6FC1-4B90-AE25-246B3C4D3F86}" type="pres">
      <dgm:prSet presAssocID="{DFE92F3A-0F9C-41BB-BA77-11FF968A9D17}" presName="background3" presStyleLbl="node3" presStyleIdx="0" presStyleCnt="2"/>
      <dgm:spPr/>
    </dgm:pt>
    <dgm:pt modelId="{0412F82A-ED06-4A40-AEA0-F6741283DBF4}" type="pres">
      <dgm:prSet presAssocID="{DFE92F3A-0F9C-41BB-BA77-11FF968A9D17}" presName="text3" presStyleLbl="fgAcc3" presStyleIdx="0" presStyleCnt="2">
        <dgm:presLayoutVars>
          <dgm:chPref val="3"/>
        </dgm:presLayoutVars>
      </dgm:prSet>
      <dgm:spPr/>
      <dgm:t>
        <a:bodyPr/>
        <a:lstStyle/>
        <a:p>
          <a:endParaRPr lang="en-US"/>
        </a:p>
      </dgm:t>
    </dgm:pt>
    <dgm:pt modelId="{A687102B-DBB5-4AE9-B43A-0A34E02967E7}" type="pres">
      <dgm:prSet presAssocID="{DFE92F3A-0F9C-41BB-BA77-11FF968A9D17}" presName="hierChild4" presStyleCnt="0"/>
      <dgm:spPr/>
    </dgm:pt>
    <dgm:pt modelId="{B78A9BF8-F2A6-4818-A6AC-E4C0C633D266}" type="pres">
      <dgm:prSet presAssocID="{8383E7D3-DC65-49C3-BB2D-16FADA53F565}" presName="Name10" presStyleLbl="parChTrans1D2" presStyleIdx="1" presStyleCnt="3"/>
      <dgm:spPr/>
      <dgm:t>
        <a:bodyPr/>
        <a:lstStyle/>
        <a:p>
          <a:endParaRPr lang="en-US"/>
        </a:p>
      </dgm:t>
    </dgm:pt>
    <dgm:pt modelId="{5979DFEF-28E4-4115-BC39-4F8570C5B3D2}" type="pres">
      <dgm:prSet presAssocID="{C697A618-008E-462A-8BC2-4068CEDFFD4B}" presName="hierRoot2" presStyleCnt="0"/>
      <dgm:spPr/>
    </dgm:pt>
    <dgm:pt modelId="{A57FF095-10B4-4FED-B968-69072823B806}" type="pres">
      <dgm:prSet presAssocID="{C697A618-008E-462A-8BC2-4068CEDFFD4B}" presName="composite2" presStyleCnt="0"/>
      <dgm:spPr/>
    </dgm:pt>
    <dgm:pt modelId="{57958A92-916F-4772-B0B5-00A9D93D158E}" type="pres">
      <dgm:prSet presAssocID="{C697A618-008E-462A-8BC2-4068CEDFFD4B}" presName="background2" presStyleLbl="node2" presStyleIdx="1" presStyleCnt="3"/>
      <dgm:spPr/>
    </dgm:pt>
    <dgm:pt modelId="{C15D8A64-1D42-4D04-8EA4-7CAABFDB365F}" type="pres">
      <dgm:prSet presAssocID="{C697A618-008E-462A-8BC2-4068CEDFFD4B}" presName="text2" presStyleLbl="fgAcc2" presStyleIdx="1" presStyleCnt="3">
        <dgm:presLayoutVars>
          <dgm:chPref val="3"/>
        </dgm:presLayoutVars>
      </dgm:prSet>
      <dgm:spPr/>
      <dgm:t>
        <a:bodyPr/>
        <a:lstStyle/>
        <a:p>
          <a:endParaRPr lang="en-US"/>
        </a:p>
      </dgm:t>
    </dgm:pt>
    <dgm:pt modelId="{747E50C8-05A2-4933-A93F-2A449BB37742}" type="pres">
      <dgm:prSet presAssocID="{C697A618-008E-462A-8BC2-4068CEDFFD4B}" presName="hierChild3" presStyleCnt="0"/>
      <dgm:spPr/>
    </dgm:pt>
    <dgm:pt modelId="{DD28491E-C6B7-41A7-A6E1-0B8489998BA4}" type="pres">
      <dgm:prSet presAssocID="{154CA0B9-9878-474F-A205-0563EA086CF4}" presName="Name17" presStyleLbl="parChTrans1D3" presStyleIdx="1" presStyleCnt="2"/>
      <dgm:spPr/>
      <dgm:t>
        <a:bodyPr/>
        <a:lstStyle/>
        <a:p>
          <a:endParaRPr lang="en-US"/>
        </a:p>
      </dgm:t>
    </dgm:pt>
    <dgm:pt modelId="{D9A86BE3-8F7F-4B10-9353-80F43DB80864}" type="pres">
      <dgm:prSet presAssocID="{4627715A-5AB0-4422-8177-BB27FB5AB7B3}" presName="hierRoot3" presStyleCnt="0"/>
      <dgm:spPr/>
    </dgm:pt>
    <dgm:pt modelId="{27BD56A4-1E03-4356-82CC-9F7B92E6C988}" type="pres">
      <dgm:prSet presAssocID="{4627715A-5AB0-4422-8177-BB27FB5AB7B3}" presName="composite3" presStyleCnt="0"/>
      <dgm:spPr/>
    </dgm:pt>
    <dgm:pt modelId="{93C8BE00-442A-487E-A201-BC35CD7BF66C}" type="pres">
      <dgm:prSet presAssocID="{4627715A-5AB0-4422-8177-BB27FB5AB7B3}" presName="background3" presStyleLbl="node3" presStyleIdx="1" presStyleCnt="2"/>
      <dgm:spPr/>
    </dgm:pt>
    <dgm:pt modelId="{993ED0FB-C288-4E37-8C50-B5FD3D3C8961}" type="pres">
      <dgm:prSet presAssocID="{4627715A-5AB0-4422-8177-BB27FB5AB7B3}" presName="text3" presStyleLbl="fgAcc3" presStyleIdx="1" presStyleCnt="2">
        <dgm:presLayoutVars>
          <dgm:chPref val="3"/>
        </dgm:presLayoutVars>
      </dgm:prSet>
      <dgm:spPr/>
      <dgm:t>
        <a:bodyPr/>
        <a:lstStyle/>
        <a:p>
          <a:endParaRPr lang="en-US"/>
        </a:p>
      </dgm:t>
    </dgm:pt>
    <dgm:pt modelId="{935058D4-70EA-4AB8-99D8-8B773417F0AB}" type="pres">
      <dgm:prSet presAssocID="{4627715A-5AB0-4422-8177-BB27FB5AB7B3}" presName="hierChild4" presStyleCnt="0"/>
      <dgm:spPr/>
    </dgm:pt>
    <dgm:pt modelId="{46EA2AC2-6219-40DC-B25E-7C3858A7B2F6}" type="pres">
      <dgm:prSet presAssocID="{2A467510-3304-43E4-87CF-A5F931017F2A}" presName="Name10" presStyleLbl="parChTrans1D2" presStyleIdx="2" presStyleCnt="3"/>
      <dgm:spPr/>
      <dgm:t>
        <a:bodyPr/>
        <a:lstStyle/>
        <a:p>
          <a:endParaRPr lang="en-US"/>
        </a:p>
      </dgm:t>
    </dgm:pt>
    <dgm:pt modelId="{AD9FFBC0-1578-450E-B346-267E25CB8A55}" type="pres">
      <dgm:prSet presAssocID="{A1584AE9-5AC7-43FF-8678-A66DFF3F6709}" presName="hierRoot2" presStyleCnt="0"/>
      <dgm:spPr/>
    </dgm:pt>
    <dgm:pt modelId="{9B0813B5-56ED-4E8E-87B9-C94AB2225E63}" type="pres">
      <dgm:prSet presAssocID="{A1584AE9-5AC7-43FF-8678-A66DFF3F6709}" presName="composite2" presStyleCnt="0"/>
      <dgm:spPr/>
    </dgm:pt>
    <dgm:pt modelId="{230CFED9-2463-4001-BB31-28BBFD158634}" type="pres">
      <dgm:prSet presAssocID="{A1584AE9-5AC7-43FF-8678-A66DFF3F6709}" presName="background2" presStyleLbl="node2" presStyleIdx="2" presStyleCnt="3"/>
      <dgm:spPr/>
    </dgm:pt>
    <dgm:pt modelId="{2BD87324-BB8A-41DC-8B4F-31BD787D6FAE}" type="pres">
      <dgm:prSet presAssocID="{A1584AE9-5AC7-43FF-8678-A66DFF3F6709}" presName="text2" presStyleLbl="fgAcc2" presStyleIdx="2" presStyleCnt="3">
        <dgm:presLayoutVars>
          <dgm:chPref val="3"/>
        </dgm:presLayoutVars>
      </dgm:prSet>
      <dgm:spPr/>
      <dgm:t>
        <a:bodyPr/>
        <a:lstStyle/>
        <a:p>
          <a:endParaRPr lang="en-US"/>
        </a:p>
      </dgm:t>
    </dgm:pt>
    <dgm:pt modelId="{1740FA47-F339-419C-ADF2-DCFBE480053C}" type="pres">
      <dgm:prSet presAssocID="{A1584AE9-5AC7-43FF-8678-A66DFF3F6709}" presName="hierChild3" presStyleCnt="0"/>
      <dgm:spPr/>
    </dgm:pt>
  </dgm:ptLst>
  <dgm:cxnLst>
    <dgm:cxn modelId="{2DE9D181-AEAA-44F9-B3DE-D1D5C2932BF2}" type="presOf" srcId="{4627715A-5AB0-4422-8177-BB27FB5AB7B3}" destId="{993ED0FB-C288-4E37-8C50-B5FD3D3C8961}" srcOrd="0" destOrd="0" presId="urn:microsoft.com/office/officeart/2005/8/layout/hierarchy1"/>
    <dgm:cxn modelId="{CC7ED1B5-D2BC-4C57-ABD5-9A8640D513BF}" type="presOf" srcId="{A1584AE9-5AC7-43FF-8678-A66DFF3F6709}" destId="{2BD87324-BB8A-41DC-8B4F-31BD787D6FAE}" srcOrd="0" destOrd="0" presId="urn:microsoft.com/office/officeart/2005/8/layout/hierarchy1"/>
    <dgm:cxn modelId="{CE77E2D1-4F47-4358-BDAA-DF109A1F1338}" type="presOf" srcId="{93C158F3-6E0F-484E-B5F4-687FC65DE4CB}" destId="{9739A8B9-0AB5-4CB7-BDCC-9A8EDF447969}" srcOrd="0" destOrd="0" presId="urn:microsoft.com/office/officeart/2005/8/layout/hierarchy1"/>
    <dgm:cxn modelId="{D724EB35-D33B-49AE-9177-0DD792035110}" type="presOf" srcId="{C697A618-008E-462A-8BC2-4068CEDFFD4B}" destId="{C15D8A64-1D42-4D04-8EA4-7CAABFDB365F}" srcOrd="0" destOrd="0" presId="urn:microsoft.com/office/officeart/2005/8/layout/hierarchy1"/>
    <dgm:cxn modelId="{A0D48313-7536-4503-B2FA-85BC5D34768E}" srcId="{46F74E4A-398E-4074-9CD6-019C9AF60878}" destId="{DFE92F3A-0F9C-41BB-BA77-11FF968A9D17}" srcOrd="0" destOrd="0" parTransId="{B6D15238-609A-453A-8681-8D9BFA454516}" sibTransId="{27CACCE7-A5DF-4E58-AF9C-306B35B61648}"/>
    <dgm:cxn modelId="{77979E4A-8145-492C-812C-E024BB0F979C}" type="presOf" srcId="{154CA0B9-9878-474F-A205-0563EA086CF4}" destId="{DD28491E-C6B7-41A7-A6E1-0B8489998BA4}" srcOrd="0" destOrd="0" presId="urn:microsoft.com/office/officeart/2005/8/layout/hierarchy1"/>
    <dgm:cxn modelId="{51B01285-CA2B-4408-930E-4AECBAA22097}" type="presOf" srcId="{46F74E4A-398E-4074-9CD6-019C9AF60878}" destId="{DA93F9D3-6BF1-4263-B352-3B384210F1A2}" srcOrd="0" destOrd="0" presId="urn:microsoft.com/office/officeart/2005/8/layout/hierarchy1"/>
    <dgm:cxn modelId="{55E57566-FDA7-4B9C-9FD3-05B301EFA5D9}" srcId="{C697A618-008E-462A-8BC2-4068CEDFFD4B}" destId="{4627715A-5AB0-4422-8177-BB27FB5AB7B3}" srcOrd="0" destOrd="0" parTransId="{154CA0B9-9878-474F-A205-0563EA086CF4}" sibTransId="{C7692F95-9F96-47BD-8B8D-CC26315B602A}"/>
    <dgm:cxn modelId="{456398C7-8D49-4C82-A70F-683C0307769F}" srcId="{93C158F3-6E0F-484E-B5F4-687FC65DE4CB}" destId="{46F74E4A-398E-4074-9CD6-019C9AF60878}" srcOrd="0" destOrd="0" parTransId="{10D9803A-E28A-4996-8091-19FBE3A8D0CD}" sibTransId="{C185651B-2894-4EAB-BF87-4C81C0885B1E}"/>
    <dgm:cxn modelId="{1F993450-4FCB-49F0-BBAE-7A5E89ED54DB}" srcId="{78E8B32C-BC0C-48FD-9223-AAC550327C05}" destId="{93C158F3-6E0F-484E-B5F4-687FC65DE4CB}" srcOrd="0" destOrd="0" parTransId="{4B049E63-DE65-4F74-A05F-F2B32AEC9789}" sibTransId="{F7EA4312-9C77-4B7C-B6A3-72DCF48C4C81}"/>
    <dgm:cxn modelId="{4BE6B087-7336-41AF-8EF1-E34485FCBD58}" type="presOf" srcId="{10D9803A-E28A-4996-8091-19FBE3A8D0CD}" destId="{51207D26-15F0-4BF6-BE95-FEDE6FA9C5DE}" srcOrd="0" destOrd="0" presId="urn:microsoft.com/office/officeart/2005/8/layout/hierarchy1"/>
    <dgm:cxn modelId="{19890A9F-FA37-4E6F-8A72-B561547A64B9}" type="presOf" srcId="{8383E7D3-DC65-49C3-BB2D-16FADA53F565}" destId="{B78A9BF8-F2A6-4818-A6AC-E4C0C633D266}" srcOrd="0" destOrd="0" presId="urn:microsoft.com/office/officeart/2005/8/layout/hierarchy1"/>
    <dgm:cxn modelId="{DA24F90B-EC73-4C17-883A-3CA0EB424A47}" srcId="{93C158F3-6E0F-484E-B5F4-687FC65DE4CB}" destId="{C697A618-008E-462A-8BC2-4068CEDFFD4B}" srcOrd="1" destOrd="0" parTransId="{8383E7D3-DC65-49C3-BB2D-16FADA53F565}" sibTransId="{253738FA-4065-4BAD-A99C-991D7AFB90A9}"/>
    <dgm:cxn modelId="{3503545C-2219-4256-AA80-9C2E200BBDDE}" srcId="{93C158F3-6E0F-484E-B5F4-687FC65DE4CB}" destId="{A1584AE9-5AC7-43FF-8678-A66DFF3F6709}" srcOrd="2" destOrd="0" parTransId="{2A467510-3304-43E4-87CF-A5F931017F2A}" sibTransId="{E3D0338D-2965-44DB-A299-33DDBAEACD3E}"/>
    <dgm:cxn modelId="{F5AC2E5F-87D9-4018-A0E0-71169F912324}" type="presOf" srcId="{DFE92F3A-0F9C-41BB-BA77-11FF968A9D17}" destId="{0412F82A-ED06-4A40-AEA0-F6741283DBF4}" srcOrd="0" destOrd="0" presId="urn:microsoft.com/office/officeart/2005/8/layout/hierarchy1"/>
    <dgm:cxn modelId="{BF9908A6-4462-463B-B1AA-150FC6606349}" type="presOf" srcId="{B6D15238-609A-453A-8681-8D9BFA454516}" destId="{68AE0A7A-79D8-4398-B8AE-4A08B819DFAA}" srcOrd="0" destOrd="0" presId="urn:microsoft.com/office/officeart/2005/8/layout/hierarchy1"/>
    <dgm:cxn modelId="{C9EC0E02-2EC6-4F2E-8BF8-4DDD31A77384}" type="presOf" srcId="{2A467510-3304-43E4-87CF-A5F931017F2A}" destId="{46EA2AC2-6219-40DC-B25E-7C3858A7B2F6}" srcOrd="0" destOrd="0" presId="urn:microsoft.com/office/officeart/2005/8/layout/hierarchy1"/>
    <dgm:cxn modelId="{BB3DF1B0-2EC5-41C1-8F23-452775A85F04}" type="presOf" srcId="{78E8B32C-BC0C-48FD-9223-AAC550327C05}" destId="{B771B4E6-E199-4E45-A0CF-DAD831876125}" srcOrd="0" destOrd="0" presId="urn:microsoft.com/office/officeart/2005/8/layout/hierarchy1"/>
    <dgm:cxn modelId="{C4225621-49A0-4ED5-AE63-8E2F0024F8E6}" type="presParOf" srcId="{B771B4E6-E199-4E45-A0CF-DAD831876125}" destId="{36939800-EEA8-4816-AC5E-FBA82BFC4AFA}" srcOrd="0" destOrd="0" presId="urn:microsoft.com/office/officeart/2005/8/layout/hierarchy1"/>
    <dgm:cxn modelId="{D741F77E-B58D-4432-ACCF-7FD1AAC3B4A5}" type="presParOf" srcId="{36939800-EEA8-4816-AC5E-FBA82BFC4AFA}" destId="{D69AE4CB-0BDB-4708-B6F7-431DBB417594}" srcOrd="0" destOrd="0" presId="urn:microsoft.com/office/officeart/2005/8/layout/hierarchy1"/>
    <dgm:cxn modelId="{DBF603DF-676D-4ECE-A8B2-205D325318B7}" type="presParOf" srcId="{D69AE4CB-0BDB-4708-B6F7-431DBB417594}" destId="{307FCC58-9EA4-4F92-B5A4-D8BF769A00B1}" srcOrd="0" destOrd="0" presId="urn:microsoft.com/office/officeart/2005/8/layout/hierarchy1"/>
    <dgm:cxn modelId="{8DB126E2-E0FB-4D79-9CF8-30F22BA90390}" type="presParOf" srcId="{D69AE4CB-0BDB-4708-B6F7-431DBB417594}" destId="{9739A8B9-0AB5-4CB7-BDCC-9A8EDF447969}" srcOrd="1" destOrd="0" presId="urn:microsoft.com/office/officeart/2005/8/layout/hierarchy1"/>
    <dgm:cxn modelId="{C1A26FA2-B302-4357-B9F0-2408C451AF00}" type="presParOf" srcId="{36939800-EEA8-4816-AC5E-FBA82BFC4AFA}" destId="{BCEB3BA2-0E0C-4BDB-BA03-F6156F4D29B5}" srcOrd="1" destOrd="0" presId="urn:microsoft.com/office/officeart/2005/8/layout/hierarchy1"/>
    <dgm:cxn modelId="{5B121D98-B16D-4CC6-A3E3-BE5672C06B94}" type="presParOf" srcId="{BCEB3BA2-0E0C-4BDB-BA03-F6156F4D29B5}" destId="{51207D26-15F0-4BF6-BE95-FEDE6FA9C5DE}" srcOrd="0" destOrd="0" presId="urn:microsoft.com/office/officeart/2005/8/layout/hierarchy1"/>
    <dgm:cxn modelId="{ED39FCA8-88D1-40C7-8E7E-9371CEFB0ECE}" type="presParOf" srcId="{BCEB3BA2-0E0C-4BDB-BA03-F6156F4D29B5}" destId="{0C6A013B-A6C4-4DDF-B125-540C52D6E1DE}" srcOrd="1" destOrd="0" presId="urn:microsoft.com/office/officeart/2005/8/layout/hierarchy1"/>
    <dgm:cxn modelId="{DD01495B-184F-45BB-924F-9FEE52499712}" type="presParOf" srcId="{0C6A013B-A6C4-4DDF-B125-540C52D6E1DE}" destId="{29E96E54-7310-420D-8F5D-C7C3D57048A5}" srcOrd="0" destOrd="0" presId="urn:microsoft.com/office/officeart/2005/8/layout/hierarchy1"/>
    <dgm:cxn modelId="{C3640638-A3BF-41A5-9ABC-F548F86BED2C}" type="presParOf" srcId="{29E96E54-7310-420D-8F5D-C7C3D57048A5}" destId="{5BE405B4-29AA-498E-BE47-E75060F720D0}" srcOrd="0" destOrd="0" presId="urn:microsoft.com/office/officeart/2005/8/layout/hierarchy1"/>
    <dgm:cxn modelId="{452AC417-3F48-43FA-A284-D1DB3AE8B792}" type="presParOf" srcId="{29E96E54-7310-420D-8F5D-C7C3D57048A5}" destId="{DA93F9D3-6BF1-4263-B352-3B384210F1A2}" srcOrd="1" destOrd="0" presId="urn:microsoft.com/office/officeart/2005/8/layout/hierarchy1"/>
    <dgm:cxn modelId="{99B803A8-75A0-4373-830F-D393245FD0A6}" type="presParOf" srcId="{0C6A013B-A6C4-4DDF-B125-540C52D6E1DE}" destId="{D8707CDA-9409-4000-852B-2D61BD7844AD}" srcOrd="1" destOrd="0" presId="urn:microsoft.com/office/officeart/2005/8/layout/hierarchy1"/>
    <dgm:cxn modelId="{07150F74-1AC4-4280-913B-E7BA4742A416}" type="presParOf" srcId="{D8707CDA-9409-4000-852B-2D61BD7844AD}" destId="{68AE0A7A-79D8-4398-B8AE-4A08B819DFAA}" srcOrd="0" destOrd="0" presId="urn:microsoft.com/office/officeart/2005/8/layout/hierarchy1"/>
    <dgm:cxn modelId="{B3D94791-4EF0-4368-B45E-C726BF2A40E1}" type="presParOf" srcId="{D8707CDA-9409-4000-852B-2D61BD7844AD}" destId="{5EF28FE4-96DD-435E-8EE4-069775E7E26B}" srcOrd="1" destOrd="0" presId="urn:microsoft.com/office/officeart/2005/8/layout/hierarchy1"/>
    <dgm:cxn modelId="{0A3D74AD-3096-408E-9377-3DBA0D17C4F2}" type="presParOf" srcId="{5EF28FE4-96DD-435E-8EE4-069775E7E26B}" destId="{14C0FB1C-6E40-43D9-802D-6AAB1EAF33FB}" srcOrd="0" destOrd="0" presId="urn:microsoft.com/office/officeart/2005/8/layout/hierarchy1"/>
    <dgm:cxn modelId="{DF546BEB-E66F-4ADA-9B71-5CD73CFEFF5B}" type="presParOf" srcId="{14C0FB1C-6E40-43D9-802D-6AAB1EAF33FB}" destId="{208A6D40-6FC1-4B90-AE25-246B3C4D3F86}" srcOrd="0" destOrd="0" presId="urn:microsoft.com/office/officeart/2005/8/layout/hierarchy1"/>
    <dgm:cxn modelId="{1696A815-24E2-470E-A5C1-B6958404B775}" type="presParOf" srcId="{14C0FB1C-6E40-43D9-802D-6AAB1EAF33FB}" destId="{0412F82A-ED06-4A40-AEA0-F6741283DBF4}" srcOrd="1" destOrd="0" presId="urn:microsoft.com/office/officeart/2005/8/layout/hierarchy1"/>
    <dgm:cxn modelId="{EA5C66BE-A950-4307-B28B-238F0D9E51FB}" type="presParOf" srcId="{5EF28FE4-96DD-435E-8EE4-069775E7E26B}" destId="{A687102B-DBB5-4AE9-B43A-0A34E02967E7}" srcOrd="1" destOrd="0" presId="urn:microsoft.com/office/officeart/2005/8/layout/hierarchy1"/>
    <dgm:cxn modelId="{5405250D-4E3F-44D1-8961-CBB771E50C1C}" type="presParOf" srcId="{BCEB3BA2-0E0C-4BDB-BA03-F6156F4D29B5}" destId="{B78A9BF8-F2A6-4818-A6AC-E4C0C633D266}" srcOrd="2" destOrd="0" presId="urn:microsoft.com/office/officeart/2005/8/layout/hierarchy1"/>
    <dgm:cxn modelId="{E21B3EB5-C4EA-4A1B-A7DF-BE94DDACF4B5}" type="presParOf" srcId="{BCEB3BA2-0E0C-4BDB-BA03-F6156F4D29B5}" destId="{5979DFEF-28E4-4115-BC39-4F8570C5B3D2}" srcOrd="3" destOrd="0" presId="urn:microsoft.com/office/officeart/2005/8/layout/hierarchy1"/>
    <dgm:cxn modelId="{8DEE2DBD-8AA4-43E1-A772-4586344D4804}" type="presParOf" srcId="{5979DFEF-28E4-4115-BC39-4F8570C5B3D2}" destId="{A57FF095-10B4-4FED-B968-69072823B806}" srcOrd="0" destOrd="0" presId="urn:microsoft.com/office/officeart/2005/8/layout/hierarchy1"/>
    <dgm:cxn modelId="{ECDBDCAD-96C5-4609-9E0A-356352A88F2F}" type="presParOf" srcId="{A57FF095-10B4-4FED-B968-69072823B806}" destId="{57958A92-916F-4772-B0B5-00A9D93D158E}" srcOrd="0" destOrd="0" presId="urn:microsoft.com/office/officeart/2005/8/layout/hierarchy1"/>
    <dgm:cxn modelId="{55770B9A-C12D-4194-A106-289D5441D08D}" type="presParOf" srcId="{A57FF095-10B4-4FED-B968-69072823B806}" destId="{C15D8A64-1D42-4D04-8EA4-7CAABFDB365F}" srcOrd="1" destOrd="0" presId="urn:microsoft.com/office/officeart/2005/8/layout/hierarchy1"/>
    <dgm:cxn modelId="{3F16D418-7ED8-494B-A749-B3B8B8696150}" type="presParOf" srcId="{5979DFEF-28E4-4115-BC39-4F8570C5B3D2}" destId="{747E50C8-05A2-4933-A93F-2A449BB37742}" srcOrd="1" destOrd="0" presId="urn:microsoft.com/office/officeart/2005/8/layout/hierarchy1"/>
    <dgm:cxn modelId="{440DCF61-61CB-43C9-B024-CA69332A4A5D}" type="presParOf" srcId="{747E50C8-05A2-4933-A93F-2A449BB37742}" destId="{DD28491E-C6B7-41A7-A6E1-0B8489998BA4}" srcOrd="0" destOrd="0" presId="urn:microsoft.com/office/officeart/2005/8/layout/hierarchy1"/>
    <dgm:cxn modelId="{51266F8A-75B0-4E74-ABA2-CC7B10B31826}" type="presParOf" srcId="{747E50C8-05A2-4933-A93F-2A449BB37742}" destId="{D9A86BE3-8F7F-4B10-9353-80F43DB80864}" srcOrd="1" destOrd="0" presId="urn:microsoft.com/office/officeart/2005/8/layout/hierarchy1"/>
    <dgm:cxn modelId="{7F1B1C0B-BD7B-4822-8866-3C1D84564567}" type="presParOf" srcId="{D9A86BE3-8F7F-4B10-9353-80F43DB80864}" destId="{27BD56A4-1E03-4356-82CC-9F7B92E6C988}" srcOrd="0" destOrd="0" presId="urn:microsoft.com/office/officeart/2005/8/layout/hierarchy1"/>
    <dgm:cxn modelId="{688D1D40-68B8-420A-B844-89359A96CE0B}" type="presParOf" srcId="{27BD56A4-1E03-4356-82CC-9F7B92E6C988}" destId="{93C8BE00-442A-487E-A201-BC35CD7BF66C}" srcOrd="0" destOrd="0" presId="urn:microsoft.com/office/officeart/2005/8/layout/hierarchy1"/>
    <dgm:cxn modelId="{744EB7CF-3A73-4C4F-A503-483B0A3551AE}" type="presParOf" srcId="{27BD56A4-1E03-4356-82CC-9F7B92E6C988}" destId="{993ED0FB-C288-4E37-8C50-B5FD3D3C8961}" srcOrd="1" destOrd="0" presId="urn:microsoft.com/office/officeart/2005/8/layout/hierarchy1"/>
    <dgm:cxn modelId="{648A64AD-AF72-4625-9566-26A0DCC6305B}" type="presParOf" srcId="{D9A86BE3-8F7F-4B10-9353-80F43DB80864}" destId="{935058D4-70EA-4AB8-99D8-8B773417F0AB}" srcOrd="1" destOrd="0" presId="urn:microsoft.com/office/officeart/2005/8/layout/hierarchy1"/>
    <dgm:cxn modelId="{CD6BADD5-DFDF-4B2A-95D3-978F4D187577}" type="presParOf" srcId="{BCEB3BA2-0E0C-4BDB-BA03-F6156F4D29B5}" destId="{46EA2AC2-6219-40DC-B25E-7C3858A7B2F6}" srcOrd="4" destOrd="0" presId="urn:microsoft.com/office/officeart/2005/8/layout/hierarchy1"/>
    <dgm:cxn modelId="{943835A6-D6C9-48EE-B7BE-0CF685CF0964}" type="presParOf" srcId="{BCEB3BA2-0E0C-4BDB-BA03-F6156F4D29B5}" destId="{AD9FFBC0-1578-450E-B346-267E25CB8A55}" srcOrd="5" destOrd="0" presId="urn:microsoft.com/office/officeart/2005/8/layout/hierarchy1"/>
    <dgm:cxn modelId="{2C21EC1E-4C4A-4427-AF87-9B4E247FD393}" type="presParOf" srcId="{AD9FFBC0-1578-450E-B346-267E25CB8A55}" destId="{9B0813B5-56ED-4E8E-87B9-C94AB2225E63}" srcOrd="0" destOrd="0" presId="urn:microsoft.com/office/officeart/2005/8/layout/hierarchy1"/>
    <dgm:cxn modelId="{7A0F6620-C70C-4A09-9EA0-BAFE41277DE2}" type="presParOf" srcId="{9B0813B5-56ED-4E8E-87B9-C94AB2225E63}" destId="{230CFED9-2463-4001-BB31-28BBFD158634}" srcOrd="0" destOrd="0" presId="urn:microsoft.com/office/officeart/2005/8/layout/hierarchy1"/>
    <dgm:cxn modelId="{AC994043-5F3F-462B-9989-F744A879495F}" type="presParOf" srcId="{9B0813B5-56ED-4E8E-87B9-C94AB2225E63}" destId="{2BD87324-BB8A-41DC-8B4F-31BD787D6FAE}" srcOrd="1" destOrd="0" presId="urn:microsoft.com/office/officeart/2005/8/layout/hierarchy1"/>
    <dgm:cxn modelId="{8F7FB7B8-59EC-43C8-93AF-A9D7A5C65235}" type="presParOf" srcId="{AD9FFBC0-1578-450E-B346-267E25CB8A55}" destId="{1740FA47-F339-419C-ADF2-DCFBE480053C}"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B5437D-92FD-4F91-A193-5D974756A514}" type="doc">
      <dgm:prSet loTypeId="urn:microsoft.com/office/officeart/2005/8/layout/hierarchy1" loCatId="hierarchy" qsTypeId="urn:microsoft.com/office/officeart/2005/8/quickstyle/simple1" qsCatId="simple" csTypeId="urn:microsoft.com/office/officeart/2005/8/colors/accent1_1" csCatId="accent1" phldr="1"/>
      <dgm:spPr/>
      <dgm:t>
        <a:bodyPr/>
        <a:lstStyle/>
        <a:p>
          <a:endParaRPr lang="en-US"/>
        </a:p>
      </dgm:t>
    </dgm:pt>
    <dgm:pt modelId="{05ADB7AD-DE1F-4A6A-AF74-2639B70FC710}">
      <dgm:prSet phldrT="[Text]" custT="1"/>
      <dgm:spPr/>
      <dgm:t>
        <a:bodyPr/>
        <a:lstStyle/>
        <a:p>
          <a:r>
            <a:rPr lang="en-US" sz="1400" dirty="0">
              <a:latin typeface="Arial" charset="0"/>
              <a:ea typeface="Arial" charset="0"/>
              <a:cs typeface="Arial" charset="0"/>
            </a:rPr>
            <a:t>Underground economy</a:t>
          </a:r>
        </a:p>
      </dgm:t>
    </dgm:pt>
    <dgm:pt modelId="{F87B997C-C557-4971-8667-9BE678EE96FF}" type="parTrans" cxnId="{5B860704-40D0-416E-8CBC-CF38858417AB}">
      <dgm:prSet/>
      <dgm:spPr/>
      <dgm:t>
        <a:bodyPr/>
        <a:lstStyle/>
        <a:p>
          <a:endParaRPr lang="en-US"/>
        </a:p>
      </dgm:t>
    </dgm:pt>
    <dgm:pt modelId="{10E79830-8495-4A68-B9DE-2F2EC5153C2A}" type="sibTrans" cxnId="{5B860704-40D0-416E-8CBC-CF38858417AB}">
      <dgm:prSet/>
      <dgm:spPr/>
      <dgm:t>
        <a:bodyPr/>
        <a:lstStyle/>
        <a:p>
          <a:endParaRPr lang="en-US"/>
        </a:p>
      </dgm:t>
    </dgm:pt>
    <dgm:pt modelId="{B7C09EB5-243B-49BE-B517-A2B56F1F41D8}">
      <dgm:prSet phldrT="[Text]"/>
      <dgm:spPr/>
      <dgm:t>
        <a:bodyPr/>
        <a:lstStyle/>
        <a:p>
          <a:r>
            <a:rPr lang="en-US" dirty="0">
              <a:latin typeface="Arial" charset="0"/>
              <a:ea typeface="Arial" charset="0"/>
              <a:cs typeface="Arial" charset="0"/>
            </a:rPr>
            <a:t>Legal</a:t>
          </a:r>
        </a:p>
      </dgm:t>
    </dgm:pt>
    <dgm:pt modelId="{F66D51C7-69F6-4EAB-BC5D-A50CA93A4A7E}" type="parTrans" cxnId="{870C1276-B76D-4086-B3C7-A0A5A8D2B971}">
      <dgm:prSet/>
      <dgm:spPr/>
      <dgm:t>
        <a:bodyPr/>
        <a:lstStyle/>
        <a:p>
          <a:endParaRPr lang="en-US"/>
        </a:p>
      </dgm:t>
    </dgm:pt>
    <dgm:pt modelId="{B16795DE-0540-4BEB-B9D6-C0FEE8F7FC93}" type="sibTrans" cxnId="{870C1276-B76D-4086-B3C7-A0A5A8D2B971}">
      <dgm:prSet/>
      <dgm:spPr/>
      <dgm:t>
        <a:bodyPr/>
        <a:lstStyle/>
        <a:p>
          <a:endParaRPr lang="en-US"/>
        </a:p>
      </dgm:t>
    </dgm:pt>
    <dgm:pt modelId="{5B6450FC-A74B-4037-BF74-8F385FB13C2F}">
      <dgm:prSet phldrT="[Text]"/>
      <dgm:spPr/>
      <dgm:t>
        <a:bodyPr/>
        <a:lstStyle/>
        <a:p>
          <a:r>
            <a:rPr lang="en-US" dirty="0">
              <a:latin typeface="Arial" charset="0"/>
              <a:ea typeface="Arial" charset="0"/>
              <a:cs typeface="Arial" charset="0"/>
            </a:rPr>
            <a:t>Waitress tips</a:t>
          </a:r>
        </a:p>
      </dgm:t>
    </dgm:pt>
    <dgm:pt modelId="{2636A2AD-98F5-4CD0-95C4-E4E3772D5497}" type="parTrans" cxnId="{380B78E9-6712-4E87-9860-24813245F28B}">
      <dgm:prSet/>
      <dgm:spPr/>
      <dgm:t>
        <a:bodyPr/>
        <a:lstStyle/>
        <a:p>
          <a:endParaRPr lang="en-US"/>
        </a:p>
      </dgm:t>
    </dgm:pt>
    <dgm:pt modelId="{8850D314-42FD-41D7-8C46-0169F7B446E0}" type="sibTrans" cxnId="{380B78E9-6712-4E87-9860-24813245F28B}">
      <dgm:prSet/>
      <dgm:spPr/>
      <dgm:t>
        <a:bodyPr/>
        <a:lstStyle/>
        <a:p>
          <a:endParaRPr lang="en-US"/>
        </a:p>
      </dgm:t>
    </dgm:pt>
    <dgm:pt modelId="{7BC9C0DF-C7FE-4272-A932-D5AFA101317D}">
      <dgm:prSet phldrT="[Text]"/>
      <dgm:spPr/>
      <dgm:t>
        <a:bodyPr/>
        <a:lstStyle/>
        <a:p>
          <a:r>
            <a:rPr lang="en-US" dirty="0">
              <a:latin typeface="Arial" charset="0"/>
              <a:ea typeface="Arial" charset="0"/>
              <a:cs typeface="Arial" charset="0"/>
            </a:rPr>
            <a:t>Babysitting</a:t>
          </a:r>
        </a:p>
      </dgm:t>
    </dgm:pt>
    <dgm:pt modelId="{99ED84E1-5EA8-4CB6-ACFC-6589420691EF}" type="parTrans" cxnId="{2B6E7E00-4F36-46DC-BD58-E23226111ECB}">
      <dgm:prSet/>
      <dgm:spPr/>
      <dgm:t>
        <a:bodyPr/>
        <a:lstStyle/>
        <a:p>
          <a:endParaRPr lang="en-US"/>
        </a:p>
      </dgm:t>
    </dgm:pt>
    <dgm:pt modelId="{B24DB21D-11B8-4DE0-8762-8EE6777B4BF1}" type="sibTrans" cxnId="{2B6E7E00-4F36-46DC-BD58-E23226111ECB}">
      <dgm:prSet/>
      <dgm:spPr/>
      <dgm:t>
        <a:bodyPr/>
        <a:lstStyle/>
        <a:p>
          <a:endParaRPr lang="en-US"/>
        </a:p>
      </dgm:t>
    </dgm:pt>
    <dgm:pt modelId="{DCC0D235-F8D8-424E-A991-AEFDB6C61E02}">
      <dgm:prSet phldrT="[Text]"/>
      <dgm:spPr/>
      <dgm:t>
        <a:bodyPr/>
        <a:lstStyle/>
        <a:p>
          <a:r>
            <a:rPr lang="en-US" dirty="0">
              <a:latin typeface="Arial" charset="0"/>
              <a:ea typeface="Arial" charset="0"/>
              <a:cs typeface="Arial" charset="0"/>
            </a:rPr>
            <a:t>Illegal</a:t>
          </a:r>
        </a:p>
      </dgm:t>
    </dgm:pt>
    <dgm:pt modelId="{5C81932D-9292-42B0-92DE-964E534D88DA}" type="parTrans" cxnId="{191480D9-3297-48D5-85FD-A607E0DFCE45}">
      <dgm:prSet/>
      <dgm:spPr/>
      <dgm:t>
        <a:bodyPr/>
        <a:lstStyle/>
        <a:p>
          <a:endParaRPr lang="en-US"/>
        </a:p>
      </dgm:t>
    </dgm:pt>
    <dgm:pt modelId="{71FB3261-D1A3-47FA-9267-7DEB211E439B}" type="sibTrans" cxnId="{191480D9-3297-48D5-85FD-A607E0DFCE45}">
      <dgm:prSet/>
      <dgm:spPr/>
      <dgm:t>
        <a:bodyPr/>
        <a:lstStyle/>
        <a:p>
          <a:endParaRPr lang="en-US"/>
        </a:p>
      </dgm:t>
    </dgm:pt>
    <dgm:pt modelId="{D1324ABB-51FA-4B9A-BD5C-394625F65155}">
      <dgm:prSet phldrT="[Text]"/>
      <dgm:spPr/>
      <dgm:t>
        <a:bodyPr/>
        <a:lstStyle/>
        <a:p>
          <a:r>
            <a:rPr lang="en-US" dirty="0">
              <a:latin typeface="Arial" charset="0"/>
              <a:ea typeface="Arial" charset="0"/>
              <a:cs typeface="Arial" charset="0"/>
            </a:rPr>
            <a:t>Narcotics exchanges</a:t>
          </a:r>
        </a:p>
      </dgm:t>
    </dgm:pt>
    <dgm:pt modelId="{512A32D6-861D-4DA5-9A1E-1CDC7C00EDC7}" type="parTrans" cxnId="{D0C3D0A5-8D1A-43AC-AFAE-E04049CA9C6B}">
      <dgm:prSet/>
      <dgm:spPr/>
      <dgm:t>
        <a:bodyPr/>
        <a:lstStyle/>
        <a:p>
          <a:endParaRPr lang="en-US"/>
        </a:p>
      </dgm:t>
    </dgm:pt>
    <dgm:pt modelId="{3341AEBE-3D26-42CC-97C6-E4F375B47F6D}" type="sibTrans" cxnId="{D0C3D0A5-8D1A-43AC-AFAE-E04049CA9C6B}">
      <dgm:prSet/>
      <dgm:spPr/>
      <dgm:t>
        <a:bodyPr/>
        <a:lstStyle/>
        <a:p>
          <a:endParaRPr lang="en-US"/>
        </a:p>
      </dgm:t>
    </dgm:pt>
    <dgm:pt modelId="{59CA9E90-CF05-4E3C-910B-EB0685F4B137}">
      <dgm:prSet phldrT="[Text]"/>
      <dgm:spPr/>
      <dgm:t>
        <a:bodyPr/>
        <a:lstStyle/>
        <a:p>
          <a:r>
            <a:rPr lang="en-US" dirty="0">
              <a:latin typeface="Arial" charset="0"/>
              <a:ea typeface="Arial" charset="0"/>
              <a:cs typeface="Arial" charset="0"/>
            </a:rPr>
            <a:t>Prostitution</a:t>
          </a:r>
        </a:p>
      </dgm:t>
    </dgm:pt>
    <dgm:pt modelId="{A5E027BB-4D06-4A61-913C-5563DA4685FB}" type="parTrans" cxnId="{E2DEF1A1-2AB7-4184-8E19-0147BB44510C}">
      <dgm:prSet/>
      <dgm:spPr/>
      <dgm:t>
        <a:bodyPr/>
        <a:lstStyle/>
        <a:p>
          <a:endParaRPr lang="en-US"/>
        </a:p>
      </dgm:t>
    </dgm:pt>
    <dgm:pt modelId="{2000E2C1-FFA4-4601-93E7-56E3D32A752D}" type="sibTrans" cxnId="{E2DEF1A1-2AB7-4184-8E19-0147BB44510C}">
      <dgm:prSet/>
      <dgm:spPr/>
      <dgm:t>
        <a:bodyPr/>
        <a:lstStyle/>
        <a:p>
          <a:endParaRPr lang="en-US"/>
        </a:p>
      </dgm:t>
    </dgm:pt>
    <dgm:pt modelId="{79D62F6F-D31C-4959-8A7D-AB01E25A1932}" type="pres">
      <dgm:prSet presAssocID="{C0B5437D-92FD-4F91-A193-5D974756A514}" presName="hierChild1" presStyleCnt="0">
        <dgm:presLayoutVars>
          <dgm:chPref val="1"/>
          <dgm:dir/>
          <dgm:animOne val="branch"/>
          <dgm:animLvl val="lvl"/>
          <dgm:resizeHandles/>
        </dgm:presLayoutVars>
      </dgm:prSet>
      <dgm:spPr/>
      <dgm:t>
        <a:bodyPr/>
        <a:lstStyle/>
        <a:p>
          <a:endParaRPr lang="en-US"/>
        </a:p>
      </dgm:t>
    </dgm:pt>
    <dgm:pt modelId="{72B16B94-16A4-4598-AD26-711BB3E4B8EA}" type="pres">
      <dgm:prSet presAssocID="{05ADB7AD-DE1F-4A6A-AF74-2639B70FC710}" presName="hierRoot1" presStyleCnt="0"/>
      <dgm:spPr/>
    </dgm:pt>
    <dgm:pt modelId="{4F77A921-1081-4F89-8CDC-03EC05A7E611}" type="pres">
      <dgm:prSet presAssocID="{05ADB7AD-DE1F-4A6A-AF74-2639B70FC710}" presName="composite" presStyleCnt="0"/>
      <dgm:spPr/>
    </dgm:pt>
    <dgm:pt modelId="{B4998FD8-E880-44DE-BB73-6175BC9148D8}" type="pres">
      <dgm:prSet presAssocID="{05ADB7AD-DE1F-4A6A-AF74-2639B70FC710}" presName="background" presStyleLbl="node0" presStyleIdx="0" presStyleCnt="1"/>
      <dgm:spPr/>
    </dgm:pt>
    <dgm:pt modelId="{08E9665C-94C8-4669-A1CA-3FD67E41A71C}" type="pres">
      <dgm:prSet presAssocID="{05ADB7AD-DE1F-4A6A-AF74-2639B70FC710}" presName="text" presStyleLbl="fgAcc0" presStyleIdx="0" presStyleCnt="1">
        <dgm:presLayoutVars>
          <dgm:chPref val="3"/>
        </dgm:presLayoutVars>
      </dgm:prSet>
      <dgm:spPr/>
      <dgm:t>
        <a:bodyPr/>
        <a:lstStyle/>
        <a:p>
          <a:endParaRPr lang="en-US"/>
        </a:p>
      </dgm:t>
    </dgm:pt>
    <dgm:pt modelId="{6D86A7DB-E94C-4F79-A4E6-35EF6EDA875A}" type="pres">
      <dgm:prSet presAssocID="{05ADB7AD-DE1F-4A6A-AF74-2639B70FC710}" presName="hierChild2" presStyleCnt="0"/>
      <dgm:spPr/>
    </dgm:pt>
    <dgm:pt modelId="{1940A651-1628-406D-9E65-0C78C215C077}" type="pres">
      <dgm:prSet presAssocID="{F66D51C7-69F6-4EAB-BC5D-A50CA93A4A7E}" presName="Name10" presStyleLbl="parChTrans1D2" presStyleIdx="0" presStyleCnt="2"/>
      <dgm:spPr/>
      <dgm:t>
        <a:bodyPr/>
        <a:lstStyle/>
        <a:p>
          <a:endParaRPr lang="en-US"/>
        </a:p>
      </dgm:t>
    </dgm:pt>
    <dgm:pt modelId="{0DAF3DD7-5A40-48CE-85B2-24170BE145B1}" type="pres">
      <dgm:prSet presAssocID="{B7C09EB5-243B-49BE-B517-A2B56F1F41D8}" presName="hierRoot2" presStyleCnt="0"/>
      <dgm:spPr/>
    </dgm:pt>
    <dgm:pt modelId="{40A19B4F-B306-48E7-8E61-A5EF82FCE5C7}" type="pres">
      <dgm:prSet presAssocID="{B7C09EB5-243B-49BE-B517-A2B56F1F41D8}" presName="composite2" presStyleCnt="0"/>
      <dgm:spPr/>
    </dgm:pt>
    <dgm:pt modelId="{AA614196-D862-46E1-AE05-6CA5D00D8DD7}" type="pres">
      <dgm:prSet presAssocID="{B7C09EB5-243B-49BE-B517-A2B56F1F41D8}" presName="background2" presStyleLbl="node2" presStyleIdx="0" presStyleCnt="2"/>
      <dgm:spPr/>
    </dgm:pt>
    <dgm:pt modelId="{874C4E83-F4AF-42FF-B57F-84B901E51254}" type="pres">
      <dgm:prSet presAssocID="{B7C09EB5-243B-49BE-B517-A2B56F1F41D8}" presName="text2" presStyleLbl="fgAcc2" presStyleIdx="0" presStyleCnt="2">
        <dgm:presLayoutVars>
          <dgm:chPref val="3"/>
        </dgm:presLayoutVars>
      </dgm:prSet>
      <dgm:spPr/>
      <dgm:t>
        <a:bodyPr/>
        <a:lstStyle/>
        <a:p>
          <a:endParaRPr lang="en-US"/>
        </a:p>
      </dgm:t>
    </dgm:pt>
    <dgm:pt modelId="{94332FC4-0E06-4049-9833-0DB8920107BD}" type="pres">
      <dgm:prSet presAssocID="{B7C09EB5-243B-49BE-B517-A2B56F1F41D8}" presName="hierChild3" presStyleCnt="0"/>
      <dgm:spPr/>
    </dgm:pt>
    <dgm:pt modelId="{37858CA6-8095-4EAA-A875-5CB108AB6928}" type="pres">
      <dgm:prSet presAssocID="{2636A2AD-98F5-4CD0-95C4-E4E3772D5497}" presName="Name17" presStyleLbl="parChTrans1D3" presStyleIdx="0" presStyleCnt="4"/>
      <dgm:spPr/>
      <dgm:t>
        <a:bodyPr/>
        <a:lstStyle/>
        <a:p>
          <a:endParaRPr lang="en-US"/>
        </a:p>
      </dgm:t>
    </dgm:pt>
    <dgm:pt modelId="{CE6EB688-6A8F-419B-A36B-196ADC0EEB5B}" type="pres">
      <dgm:prSet presAssocID="{5B6450FC-A74B-4037-BF74-8F385FB13C2F}" presName="hierRoot3" presStyleCnt="0"/>
      <dgm:spPr/>
    </dgm:pt>
    <dgm:pt modelId="{0A627C60-DF1A-4A7A-9CCC-CCD3568711C1}" type="pres">
      <dgm:prSet presAssocID="{5B6450FC-A74B-4037-BF74-8F385FB13C2F}" presName="composite3" presStyleCnt="0"/>
      <dgm:spPr/>
    </dgm:pt>
    <dgm:pt modelId="{287748EA-BAAA-49FA-8218-911E8DFE237D}" type="pres">
      <dgm:prSet presAssocID="{5B6450FC-A74B-4037-BF74-8F385FB13C2F}" presName="background3" presStyleLbl="node3" presStyleIdx="0" presStyleCnt="4"/>
      <dgm:spPr/>
    </dgm:pt>
    <dgm:pt modelId="{A22C5C2B-5D11-476A-8EE2-7B1B3B0E095B}" type="pres">
      <dgm:prSet presAssocID="{5B6450FC-A74B-4037-BF74-8F385FB13C2F}" presName="text3" presStyleLbl="fgAcc3" presStyleIdx="0" presStyleCnt="4">
        <dgm:presLayoutVars>
          <dgm:chPref val="3"/>
        </dgm:presLayoutVars>
      </dgm:prSet>
      <dgm:spPr/>
      <dgm:t>
        <a:bodyPr/>
        <a:lstStyle/>
        <a:p>
          <a:endParaRPr lang="en-US"/>
        </a:p>
      </dgm:t>
    </dgm:pt>
    <dgm:pt modelId="{3D55ADB2-FA22-492E-9942-EC1BA21EFA9A}" type="pres">
      <dgm:prSet presAssocID="{5B6450FC-A74B-4037-BF74-8F385FB13C2F}" presName="hierChild4" presStyleCnt="0"/>
      <dgm:spPr/>
    </dgm:pt>
    <dgm:pt modelId="{65AE738C-A8F5-41FB-9DB6-494BF33D632A}" type="pres">
      <dgm:prSet presAssocID="{99ED84E1-5EA8-4CB6-ACFC-6589420691EF}" presName="Name17" presStyleLbl="parChTrans1D3" presStyleIdx="1" presStyleCnt="4"/>
      <dgm:spPr/>
      <dgm:t>
        <a:bodyPr/>
        <a:lstStyle/>
        <a:p>
          <a:endParaRPr lang="en-US"/>
        </a:p>
      </dgm:t>
    </dgm:pt>
    <dgm:pt modelId="{8F8AA473-364E-484D-8E32-331C8D81CB30}" type="pres">
      <dgm:prSet presAssocID="{7BC9C0DF-C7FE-4272-A932-D5AFA101317D}" presName="hierRoot3" presStyleCnt="0"/>
      <dgm:spPr/>
    </dgm:pt>
    <dgm:pt modelId="{2806B89D-9D8E-4AAC-8CE8-07DE58885A81}" type="pres">
      <dgm:prSet presAssocID="{7BC9C0DF-C7FE-4272-A932-D5AFA101317D}" presName="composite3" presStyleCnt="0"/>
      <dgm:spPr/>
    </dgm:pt>
    <dgm:pt modelId="{03BAEF07-A7C1-4D6F-8681-EB15DDC42F9F}" type="pres">
      <dgm:prSet presAssocID="{7BC9C0DF-C7FE-4272-A932-D5AFA101317D}" presName="background3" presStyleLbl="node3" presStyleIdx="1" presStyleCnt="4"/>
      <dgm:spPr/>
    </dgm:pt>
    <dgm:pt modelId="{378DEE59-647F-4376-A2F3-84DD09D363A9}" type="pres">
      <dgm:prSet presAssocID="{7BC9C0DF-C7FE-4272-A932-D5AFA101317D}" presName="text3" presStyleLbl="fgAcc3" presStyleIdx="1" presStyleCnt="4">
        <dgm:presLayoutVars>
          <dgm:chPref val="3"/>
        </dgm:presLayoutVars>
      </dgm:prSet>
      <dgm:spPr/>
      <dgm:t>
        <a:bodyPr/>
        <a:lstStyle/>
        <a:p>
          <a:endParaRPr lang="en-US"/>
        </a:p>
      </dgm:t>
    </dgm:pt>
    <dgm:pt modelId="{36C8696B-EB74-49DD-A8FB-5AF5730777C3}" type="pres">
      <dgm:prSet presAssocID="{7BC9C0DF-C7FE-4272-A932-D5AFA101317D}" presName="hierChild4" presStyleCnt="0"/>
      <dgm:spPr/>
    </dgm:pt>
    <dgm:pt modelId="{90DD3593-E935-4497-91ED-0B013EDA266C}" type="pres">
      <dgm:prSet presAssocID="{5C81932D-9292-42B0-92DE-964E534D88DA}" presName="Name10" presStyleLbl="parChTrans1D2" presStyleIdx="1" presStyleCnt="2"/>
      <dgm:spPr/>
      <dgm:t>
        <a:bodyPr/>
        <a:lstStyle/>
        <a:p>
          <a:endParaRPr lang="en-US"/>
        </a:p>
      </dgm:t>
    </dgm:pt>
    <dgm:pt modelId="{B842BEF5-0EA1-4512-BAD4-09F679C4AD50}" type="pres">
      <dgm:prSet presAssocID="{DCC0D235-F8D8-424E-A991-AEFDB6C61E02}" presName="hierRoot2" presStyleCnt="0"/>
      <dgm:spPr/>
    </dgm:pt>
    <dgm:pt modelId="{EC3A0072-3D22-4BB4-AA71-9A957E8EBB6F}" type="pres">
      <dgm:prSet presAssocID="{DCC0D235-F8D8-424E-A991-AEFDB6C61E02}" presName="composite2" presStyleCnt="0"/>
      <dgm:spPr/>
    </dgm:pt>
    <dgm:pt modelId="{E126A80D-9459-4D77-BCC9-F514FDF3EBAA}" type="pres">
      <dgm:prSet presAssocID="{DCC0D235-F8D8-424E-A991-AEFDB6C61E02}" presName="background2" presStyleLbl="node2" presStyleIdx="1" presStyleCnt="2"/>
      <dgm:spPr/>
    </dgm:pt>
    <dgm:pt modelId="{4FFF8E37-1E18-445D-BDD3-2B5C66F0E9C7}" type="pres">
      <dgm:prSet presAssocID="{DCC0D235-F8D8-424E-A991-AEFDB6C61E02}" presName="text2" presStyleLbl="fgAcc2" presStyleIdx="1" presStyleCnt="2">
        <dgm:presLayoutVars>
          <dgm:chPref val="3"/>
        </dgm:presLayoutVars>
      </dgm:prSet>
      <dgm:spPr/>
      <dgm:t>
        <a:bodyPr/>
        <a:lstStyle/>
        <a:p>
          <a:endParaRPr lang="en-US"/>
        </a:p>
      </dgm:t>
    </dgm:pt>
    <dgm:pt modelId="{91611352-59C2-4608-AE68-B449AAD5A0BA}" type="pres">
      <dgm:prSet presAssocID="{DCC0D235-F8D8-424E-A991-AEFDB6C61E02}" presName="hierChild3" presStyleCnt="0"/>
      <dgm:spPr/>
    </dgm:pt>
    <dgm:pt modelId="{206FAC57-0306-4D03-ABF6-07CE8B95EA72}" type="pres">
      <dgm:prSet presAssocID="{512A32D6-861D-4DA5-9A1E-1CDC7C00EDC7}" presName="Name17" presStyleLbl="parChTrans1D3" presStyleIdx="2" presStyleCnt="4"/>
      <dgm:spPr/>
      <dgm:t>
        <a:bodyPr/>
        <a:lstStyle/>
        <a:p>
          <a:endParaRPr lang="en-US"/>
        </a:p>
      </dgm:t>
    </dgm:pt>
    <dgm:pt modelId="{E6FB3452-AB70-4B53-801F-FEA636574884}" type="pres">
      <dgm:prSet presAssocID="{D1324ABB-51FA-4B9A-BD5C-394625F65155}" presName="hierRoot3" presStyleCnt="0"/>
      <dgm:spPr/>
    </dgm:pt>
    <dgm:pt modelId="{5665A09C-0AC2-4B7D-A711-26F1B68B44A3}" type="pres">
      <dgm:prSet presAssocID="{D1324ABB-51FA-4B9A-BD5C-394625F65155}" presName="composite3" presStyleCnt="0"/>
      <dgm:spPr/>
    </dgm:pt>
    <dgm:pt modelId="{39B9D4D5-0633-4DCF-937C-9F6C7C6096A6}" type="pres">
      <dgm:prSet presAssocID="{D1324ABB-51FA-4B9A-BD5C-394625F65155}" presName="background3" presStyleLbl="node3" presStyleIdx="2" presStyleCnt="4"/>
      <dgm:spPr/>
    </dgm:pt>
    <dgm:pt modelId="{93A89DBF-7BC8-4753-8AD1-9F56CD13BB61}" type="pres">
      <dgm:prSet presAssocID="{D1324ABB-51FA-4B9A-BD5C-394625F65155}" presName="text3" presStyleLbl="fgAcc3" presStyleIdx="2" presStyleCnt="4">
        <dgm:presLayoutVars>
          <dgm:chPref val="3"/>
        </dgm:presLayoutVars>
      </dgm:prSet>
      <dgm:spPr/>
      <dgm:t>
        <a:bodyPr/>
        <a:lstStyle/>
        <a:p>
          <a:endParaRPr lang="en-US"/>
        </a:p>
      </dgm:t>
    </dgm:pt>
    <dgm:pt modelId="{9B1907F4-E330-4046-9147-1190CD1A0265}" type="pres">
      <dgm:prSet presAssocID="{D1324ABB-51FA-4B9A-BD5C-394625F65155}" presName="hierChild4" presStyleCnt="0"/>
      <dgm:spPr/>
    </dgm:pt>
    <dgm:pt modelId="{944B4936-A8E8-45A9-87FC-17446965397C}" type="pres">
      <dgm:prSet presAssocID="{A5E027BB-4D06-4A61-913C-5563DA4685FB}" presName="Name17" presStyleLbl="parChTrans1D3" presStyleIdx="3" presStyleCnt="4"/>
      <dgm:spPr/>
      <dgm:t>
        <a:bodyPr/>
        <a:lstStyle/>
        <a:p>
          <a:endParaRPr lang="en-US"/>
        </a:p>
      </dgm:t>
    </dgm:pt>
    <dgm:pt modelId="{A1DF7D9C-D4EA-4984-BA5C-5F20DA36AAFB}" type="pres">
      <dgm:prSet presAssocID="{59CA9E90-CF05-4E3C-910B-EB0685F4B137}" presName="hierRoot3" presStyleCnt="0"/>
      <dgm:spPr/>
    </dgm:pt>
    <dgm:pt modelId="{1D3E5FEA-2BBB-41BF-B056-84BF298A2A19}" type="pres">
      <dgm:prSet presAssocID="{59CA9E90-CF05-4E3C-910B-EB0685F4B137}" presName="composite3" presStyleCnt="0"/>
      <dgm:spPr/>
    </dgm:pt>
    <dgm:pt modelId="{F7F607CD-A9CB-4C5C-B91E-93135AC936A0}" type="pres">
      <dgm:prSet presAssocID="{59CA9E90-CF05-4E3C-910B-EB0685F4B137}" presName="background3" presStyleLbl="node3" presStyleIdx="3" presStyleCnt="4"/>
      <dgm:spPr/>
    </dgm:pt>
    <dgm:pt modelId="{9A236737-A585-423E-B9B3-FE818B7A5920}" type="pres">
      <dgm:prSet presAssocID="{59CA9E90-CF05-4E3C-910B-EB0685F4B137}" presName="text3" presStyleLbl="fgAcc3" presStyleIdx="3" presStyleCnt="4">
        <dgm:presLayoutVars>
          <dgm:chPref val="3"/>
        </dgm:presLayoutVars>
      </dgm:prSet>
      <dgm:spPr/>
      <dgm:t>
        <a:bodyPr/>
        <a:lstStyle/>
        <a:p>
          <a:endParaRPr lang="en-US"/>
        </a:p>
      </dgm:t>
    </dgm:pt>
    <dgm:pt modelId="{269EE250-14F6-425B-BA08-3B131666D53D}" type="pres">
      <dgm:prSet presAssocID="{59CA9E90-CF05-4E3C-910B-EB0685F4B137}" presName="hierChild4" presStyleCnt="0"/>
      <dgm:spPr/>
    </dgm:pt>
  </dgm:ptLst>
  <dgm:cxnLst>
    <dgm:cxn modelId="{2B6E7E00-4F36-46DC-BD58-E23226111ECB}" srcId="{B7C09EB5-243B-49BE-B517-A2B56F1F41D8}" destId="{7BC9C0DF-C7FE-4272-A932-D5AFA101317D}" srcOrd="1" destOrd="0" parTransId="{99ED84E1-5EA8-4CB6-ACFC-6589420691EF}" sibTransId="{B24DB21D-11B8-4DE0-8762-8EE6777B4BF1}"/>
    <dgm:cxn modelId="{9A6250C3-F03C-4F37-9320-11ACBB721A78}" type="presOf" srcId="{2636A2AD-98F5-4CD0-95C4-E4E3772D5497}" destId="{37858CA6-8095-4EAA-A875-5CB108AB6928}" srcOrd="0" destOrd="0" presId="urn:microsoft.com/office/officeart/2005/8/layout/hierarchy1"/>
    <dgm:cxn modelId="{380B78E9-6712-4E87-9860-24813245F28B}" srcId="{B7C09EB5-243B-49BE-B517-A2B56F1F41D8}" destId="{5B6450FC-A74B-4037-BF74-8F385FB13C2F}" srcOrd="0" destOrd="0" parTransId="{2636A2AD-98F5-4CD0-95C4-E4E3772D5497}" sibTransId="{8850D314-42FD-41D7-8C46-0169F7B446E0}"/>
    <dgm:cxn modelId="{E2DEF1A1-2AB7-4184-8E19-0147BB44510C}" srcId="{DCC0D235-F8D8-424E-A991-AEFDB6C61E02}" destId="{59CA9E90-CF05-4E3C-910B-EB0685F4B137}" srcOrd="1" destOrd="0" parTransId="{A5E027BB-4D06-4A61-913C-5563DA4685FB}" sibTransId="{2000E2C1-FFA4-4601-93E7-56E3D32A752D}"/>
    <dgm:cxn modelId="{BE965672-46E4-4B74-9B94-EFC7791903CC}" type="presOf" srcId="{5C81932D-9292-42B0-92DE-964E534D88DA}" destId="{90DD3593-E935-4497-91ED-0B013EDA266C}" srcOrd="0" destOrd="0" presId="urn:microsoft.com/office/officeart/2005/8/layout/hierarchy1"/>
    <dgm:cxn modelId="{BC71DD4B-2415-4F8C-A38F-F01377672C2E}" type="presOf" srcId="{5B6450FC-A74B-4037-BF74-8F385FB13C2F}" destId="{A22C5C2B-5D11-476A-8EE2-7B1B3B0E095B}" srcOrd="0" destOrd="0" presId="urn:microsoft.com/office/officeart/2005/8/layout/hierarchy1"/>
    <dgm:cxn modelId="{8AF3FD02-473F-40FA-AC32-9B19C8910E72}" type="presOf" srcId="{99ED84E1-5EA8-4CB6-ACFC-6589420691EF}" destId="{65AE738C-A8F5-41FB-9DB6-494BF33D632A}" srcOrd="0" destOrd="0" presId="urn:microsoft.com/office/officeart/2005/8/layout/hierarchy1"/>
    <dgm:cxn modelId="{FF256203-001A-425A-9B68-845B224FA5A3}" type="presOf" srcId="{05ADB7AD-DE1F-4A6A-AF74-2639B70FC710}" destId="{08E9665C-94C8-4669-A1CA-3FD67E41A71C}" srcOrd="0" destOrd="0" presId="urn:microsoft.com/office/officeart/2005/8/layout/hierarchy1"/>
    <dgm:cxn modelId="{5131B2E6-6139-448F-8BA4-FCCC75C4DC8F}" type="presOf" srcId="{512A32D6-861D-4DA5-9A1E-1CDC7C00EDC7}" destId="{206FAC57-0306-4D03-ABF6-07CE8B95EA72}" srcOrd="0" destOrd="0" presId="urn:microsoft.com/office/officeart/2005/8/layout/hierarchy1"/>
    <dgm:cxn modelId="{5B860704-40D0-416E-8CBC-CF38858417AB}" srcId="{C0B5437D-92FD-4F91-A193-5D974756A514}" destId="{05ADB7AD-DE1F-4A6A-AF74-2639B70FC710}" srcOrd="0" destOrd="0" parTransId="{F87B997C-C557-4971-8667-9BE678EE96FF}" sibTransId="{10E79830-8495-4A68-B9DE-2F2EC5153C2A}"/>
    <dgm:cxn modelId="{4CCC4E60-E1E3-4599-A188-5719E4401175}" type="presOf" srcId="{59CA9E90-CF05-4E3C-910B-EB0685F4B137}" destId="{9A236737-A585-423E-B9B3-FE818B7A5920}" srcOrd="0" destOrd="0" presId="urn:microsoft.com/office/officeart/2005/8/layout/hierarchy1"/>
    <dgm:cxn modelId="{870C1276-B76D-4086-B3C7-A0A5A8D2B971}" srcId="{05ADB7AD-DE1F-4A6A-AF74-2639B70FC710}" destId="{B7C09EB5-243B-49BE-B517-A2B56F1F41D8}" srcOrd="0" destOrd="0" parTransId="{F66D51C7-69F6-4EAB-BC5D-A50CA93A4A7E}" sibTransId="{B16795DE-0540-4BEB-B9D6-C0FEE8F7FC93}"/>
    <dgm:cxn modelId="{D0C3D0A5-8D1A-43AC-AFAE-E04049CA9C6B}" srcId="{DCC0D235-F8D8-424E-A991-AEFDB6C61E02}" destId="{D1324ABB-51FA-4B9A-BD5C-394625F65155}" srcOrd="0" destOrd="0" parTransId="{512A32D6-861D-4DA5-9A1E-1CDC7C00EDC7}" sibTransId="{3341AEBE-3D26-42CC-97C6-E4F375B47F6D}"/>
    <dgm:cxn modelId="{E3C95009-ECBD-499D-9BAD-9F28EDC849F9}" type="presOf" srcId="{A5E027BB-4D06-4A61-913C-5563DA4685FB}" destId="{944B4936-A8E8-45A9-87FC-17446965397C}" srcOrd="0" destOrd="0" presId="urn:microsoft.com/office/officeart/2005/8/layout/hierarchy1"/>
    <dgm:cxn modelId="{FD515283-0B42-4E6B-819A-F87EE46660FF}" type="presOf" srcId="{F66D51C7-69F6-4EAB-BC5D-A50CA93A4A7E}" destId="{1940A651-1628-406D-9E65-0C78C215C077}" srcOrd="0" destOrd="0" presId="urn:microsoft.com/office/officeart/2005/8/layout/hierarchy1"/>
    <dgm:cxn modelId="{287C1F89-9C36-4A2B-90C1-5AC95BCD9F7A}" type="presOf" srcId="{D1324ABB-51FA-4B9A-BD5C-394625F65155}" destId="{93A89DBF-7BC8-4753-8AD1-9F56CD13BB61}" srcOrd="0" destOrd="0" presId="urn:microsoft.com/office/officeart/2005/8/layout/hierarchy1"/>
    <dgm:cxn modelId="{CB228E62-0395-4D7A-8006-F8CF0B1C8515}" type="presOf" srcId="{B7C09EB5-243B-49BE-B517-A2B56F1F41D8}" destId="{874C4E83-F4AF-42FF-B57F-84B901E51254}" srcOrd="0" destOrd="0" presId="urn:microsoft.com/office/officeart/2005/8/layout/hierarchy1"/>
    <dgm:cxn modelId="{17EA0E23-9AEF-47DD-889B-02CB62D05D4A}" type="presOf" srcId="{DCC0D235-F8D8-424E-A991-AEFDB6C61E02}" destId="{4FFF8E37-1E18-445D-BDD3-2B5C66F0E9C7}" srcOrd="0" destOrd="0" presId="urn:microsoft.com/office/officeart/2005/8/layout/hierarchy1"/>
    <dgm:cxn modelId="{34BD5B95-2EB8-4D8F-8066-9DA84D3E6233}" type="presOf" srcId="{C0B5437D-92FD-4F91-A193-5D974756A514}" destId="{79D62F6F-D31C-4959-8A7D-AB01E25A1932}" srcOrd="0" destOrd="0" presId="urn:microsoft.com/office/officeart/2005/8/layout/hierarchy1"/>
    <dgm:cxn modelId="{191480D9-3297-48D5-85FD-A607E0DFCE45}" srcId="{05ADB7AD-DE1F-4A6A-AF74-2639B70FC710}" destId="{DCC0D235-F8D8-424E-A991-AEFDB6C61E02}" srcOrd="1" destOrd="0" parTransId="{5C81932D-9292-42B0-92DE-964E534D88DA}" sibTransId="{71FB3261-D1A3-47FA-9267-7DEB211E439B}"/>
    <dgm:cxn modelId="{69F27625-947C-4AA2-B87C-3CB6955554F2}" type="presOf" srcId="{7BC9C0DF-C7FE-4272-A932-D5AFA101317D}" destId="{378DEE59-647F-4376-A2F3-84DD09D363A9}" srcOrd="0" destOrd="0" presId="urn:microsoft.com/office/officeart/2005/8/layout/hierarchy1"/>
    <dgm:cxn modelId="{F1C93513-E708-42D5-A48D-EA6225C8AE0C}" type="presParOf" srcId="{79D62F6F-D31C-4959-8A7D-AB01E25A1932}" destId="{72B16B94-16A4-4598-AD26-711BB3E4B8EA}" srcOrd="0" destOrd="0" presId="urn:microsoft.com/office/officeart/2005/8/layout/hierarchy1"/>
    <dgm:cxn modelId="{9191C697-F6F6-4C7D-BB6E-43EE8568473E}" type="presParOf" srcId="{72B16B94-16A4-4598-AD26-711BB3E4B8EA}" destId="{4F77A921-1081-4F89-8CDC-03EC05A7E611}" srcOrd="0" destOrd="0" presId="urn:microsoft.com/office/officeart/2005/8/layout/hierarchy1"/>
    <dgm:cxn modelId="{6482B573-E320-4038-9CDB-DA09C60203C9}" type="presParOf" srcId="{4F77A921-1081-4F89-8CDC-03EC05A7E611}" destId="{B4998FD8-E880-44DE-BB73-6175BC9148D8}" srcOrd="0" destOrd="0" presId="urn:microsoft.com/office/officeart/2005/8/layout/hierarchy1"/>
    <dgm:cxn modelId="{C7FF347C-4523-42BC-B293-6EAE94BDD922}" type="presParOf" srcId="{4F77A921-1081-4F89-8CDC-03EC05A7E611}" destId="{08E9665C-94C8-4669-A1CA-3FD67E41A71C}" srcOrd="1" destOrd="0" presId="urn:microsoft.com/office/officeart/2005/8/layout/hierarchy1"/>
    <dgm:cxn modelId="{22C4BACA-88B7-427A-8275-B36215BD2132}" type="presParOf" srcId="{72B16B94-16A4-4598-AD26-711BB3E4B8EA}" destId="{6D86A7DB-E94C-4F79-A4E6-35EF6EDA875A}" srcOrd="1" destOrd="0" presId="urn:microsoft.com/office/officeart/2005/8/layout/hierarchy1"/>
    <dgm:cxn modelId="{618F206D-9EC5-4ADB-A167-FD20A34AAE13}" type="presParOf" srcId="{6D86A7DB-E94C-4F79-A4E6-35EF6EDA875A}" destId="{1940A651-1628-406D-9E65-0C78C215C077}" srcOrd="0" destOrd="0" presId="urn:microsoft.com/office/officeart/2005/8/layout/hierarchy1"/>
    <dgm:cxn modelId="{45CCA907-5526-4F32-996F-04A58BAEC0FB}" type="presParOf" srcId="{6D86A7DB-E94C-4F79-A4E6-35EF6EDA875A}" destId="{0DAF3DD7-5A40-48CE-85B2-24170BE145B1}" srcOrd="1" destOrd="0" presId="urn:microsoft.com/office/officeart/2005/8/layout/hierarchy1"/>
    <dgm:cxn modelId="{7A4C66BD-ADEE-4E4D-8FB2-E70CAFCC1E18}" type="presParOf" srcId="{0DAF3DD7-5A40-48CE-85B2-24170BE145B1}" destId="{40A19B4F-B306-48E7-8E61-A5EF82FCE5C7}" srcOrd="0" destOrd="0" presId="urn:microsoft.com/office/officeart/2005/8/layout/hierarchy1"/>
    <dgm:cxn modelId="{E8605020-B340-4AAE-A0FA-5B2C17DC56FD}" type="presParOf" srcId="{40A19B4F-B306-48E7-8E61-A5EF82FCE5C7}" destId="{AA614196-D862-46E1-AE05-6CA5D00D8DD7}" srcOrd="0" destOrd="0" presId="urn:microsoft.com/office/officeart/2005/8/layout/hierarchy1"/>
    <dgm:cxn modelId="{F07CD1C2-CC82-4AB6-A3A0-911326D95C7C}" type="presParOf" srcId="{40A19B4F-B306-48E7-8E61-A5EF82FCE5C7}" destId="{874C4E83-F4AF-42FF-B57F-84B901E51254}" srcOrd="1" destOrd="0" presId="urn:microsoft.com/office/officeart/2005/8/layout/hierarchy1"/>
    <dgm:cxn modelId="{7A5F94A6-9E43-41B3-B3DD-CEABB2FE6AC7}" type="presParOf" srcId="{0DAF3DD7-5A40-48CE-85B2-24170BE145B1}" destId="{94332FC4-0E06-4049-9833-0DB8920107BD}" srcOrd="1" destOrd="0" presId="urn:microsoft.com/office/officeart/2005/8/layout/hierarchy1"/>
    <dgm:cxn modelId="{EC2F040E-D981-4031-BF21-25879DC9198F}" type="presParOf" srcId="{94332FC4-0E06-4049-9833-0DB8920107BD}" destId="{37858CA6-8095-4EAA-A875-5CB108AB6928}" srcOrd="0" destOrd="0" presId="urn:microsoft.com/office/officeart/2005/8/layout/hierarchy1"/>
    <dgm:cxn modelId="{6CC5D070-EB21-4FED-B0E6-47F692B289CF}" type="presParOf" srcId="{94332FC4-0E06-4049-9833-0DB8920107BD}" destId="{CE6EB688-6A8F-419B-A36B-196ADC0EEB5B}" srcOrd="1" destOrd="0" presId="urn:microsoft.com/office/officeart/2005/8/layout/hierarchy1"/>
    <dgm:cxn modelId="{880FF6E8-13D5-4487-8F15-7B6B1B1CFDA2}" type="presParOf" srcId="{CE6EB688-6A8F-419B-A36B-196ADC0EEB5B}" destId="{0A627C60-DF1A-4A7A-9CCC-CCD3568711C1}" srcOrd="0" destOrd="0" presId="urn:microsoft.com/office/officeart/2005/8/layout/hierarchy1"/>
    <dgm:cxn modelId="{D22DED8A-48C4-4145-B6F9-09840FB3B806}" type="presParOf" srcId="{0A627C60-DF1A-4A7A-9CCC-CCD3568711C1}" destId="{287748EA-BAAA-49FA-8218-911E8DFE237D}" srcOrd="0" destOrd="0" presId="urn:microsoft.com/office/officeart/2005/8/layout/hierarchy1"/>
    <dgm:cxn modelId="{8AA6519D-27E3-4512-8FA1-009C5FAA17E8}" type="presParOf" srcId="{0A627C60-DF1A-4A7A-9CCC-CCD3568711C1}" destId="{A22C5C2B-5D11-476A-8EE2-7B1B3B0E095B}" srcOrd="1" destOrd="0" presId="urn:microsoft.com/office/officeart/2005/8/layout/hierarchy1"/>
    <dgm:cxn modelId="{1C93B367-FA2A-47BD-BA99-1B26D5B6A995}" type="presParOf" srcId="{CE6EB688-6A8F-419B-A36B-196ADC0EEB5B}" destId="{3D55ADB2-FA22-492E-9942-EC1BA21EFA9A}" srcOrd="1" destOrd="0" presId="urn:microsoft.com/office/officeart/2005/8/layout/hierarchy1"/>
    <dgm:cxn modelId="{446B366C-F319-4B81-8A4A-23A999587DC7}" type="presParOf" srcId="{94332FC4-0E06-4049-9833-0DB8920107BD}" destId="{65AE738C-A8F5-41FB-9DB6-494BF33D632A}" srcOrd="2" destOrd="0" presId="urn:microsoft.com/office/officeart/2005/8/layout/hierarchy1"/>
    <dgm:cxn modelId="{F6B26A36-DBF2-4EBF-97C5-06CA73BA1E1B}" type="presParOf" srcId="{94332FC4-0E06-4049-9833-0DB8920107BD}" destId="{8F8AA473-364E-484D-8E32-331C8D81CB30}" srcOrd="3" destOrd="0" presId="urn:microsoft.com/office/officeart/2005/8/layout/hierarchy1"/>
    <dgm:cxn modelId="{A0D4990F-5B5C-48A3-9A4A-80D03D90C892}" type="presParOf" srcId="{8F8AA473-364E-484D-8E32-331C8D81CB30}" destId="{2806B89D-9D8E-4AAC-8CE8-07DE58885A81}" srcOrd="0" destOrd="0" presId="urn:microsoft.com/office/officeart/2005/8/layout/hierarchy1"/>
    <dgm:cxn modelId="{56D2B3BA-BD20-4728-9080-C144AA8AFAA2}" type="presParOf" srcId="{2806B89D-9D8E-4AAC-8CE8-07DE58885A81}" destId="{03BAEF07-A7C1-4D6F-8681-EB15DDC42F9F}" srcOrd="0" destOrd="0" presId="urn:microsoft.com/office/officeart/2005/8/layout/hierarchy1"/>
    <dgm:cxn modelId="{2C5EDFE3-1AE0-4127-8E77-CC1878218768}" type="presParOf" srcId="{2806B89D-9D8E-4AAC-8CE8-07DE58885A81}" destId="{378DEE59-647F-4376-A2F3-84DD09D363A9}" srcOrd="1" destOrd="0" presId="urn:microsoft.com/office/officeart/2005/8/layout/hierarchy1"/>
    <dgm:cxn modelId="{A91337B9-10CB-423F-8D80-25F05E429254}" type="presParOf" srcId="{8F8AA473-364E-484D-8E32-331C8D81CB30}" destId="{36C8696B-EB74-49DD-A8FB-5AF5730777C3}" srcOrd="1" destOrd="0" presId="urn:microsoft.com/office/officeart/2005/8/layout/hierarchy1"/>
    <dgm:cxn modelId="{2517307B-C6ED-4948-AD46-1C78B1068759}" type="presParOf" srcId="{6D86A7DB-E94C-4F79-A4E6-35EF6EDA875A}" destId="{90DD3593-E935-4497-91ED-0B013EDA266C}" srcOrd="2" destOrd="0" presId="urn:microsoft.com/office/officeart/2005/8/layout/hierarchy1"/>
    <dgm:cxn modelId="{4D1C5924-79CD-439F-9988-D5A87AB9DA26}" type="presParOf" srcId="{6D86A7DB-E94C-4F79-A4E6-35EF6EDA875A}" destId="{B842BEF5-0EA1-4512-BAD4-09F679C4AD50}" srcOrd="3" destOrd="0" presId="urn:microsoft.com/office/officeart/2005/8/layout/hierarchy1"/>
    <dgm:cxn modelId="{59B98CD1-7EBF-4E80-B8A3-0C6F63B2C827}" type="presParOf" srcId="{B842BEF5-0EA1-4512-BAD4-09F679C4AD50}" destId="{EC3A0072-3D22-4BB4-AA71-9A957E8EBB6F}" srcOrd="0" destOrd="0" presId="urn:microsoft.com/office/officeart/2005/8/layout/hierarchy1"/>
    <dgm:cxn modelId="{8103B448-4BCF-4D52-BD6D-E998F2293093}" type="presParOf" srcId="{EC3A0072-3D22-4BB4-AA71-9A957E8EBB6F}" destId="{E126A80D-9459-4D77-BCC9-F514FDF3EBAA}" srcOrd="0" destOrd="0" presId="urn:microsoft.com/office/officeart/2005/8/layout/hierarchy1"/>
    <dgm:cxn modelId="{C18C6024-54F4-4673-8F02-FD04D1BA846B}" type="presParOf" srcId="{EC3A0072-3D22-4BB4-AA71-9A957E8EBB6F}" destId="{4FFF8E37-1E18-445D-BDD3-2B5C66F0E9C7}" srcOrd="1" destOrd="0" presId="urn:microsoft.com/office/officeart/2005/8/layout/hierarchy1"/>
    <dgm:cxn modelId="{85846BB4-F548-4A58-95AB-139297C0A3F1}" type="presParOf" srcId="{B842BEF5-0EA1-4512-BAD4-09F679C4AD50}" destId="{91611352-59C2-4608-AE68-B449AAD5A0BA}" srcOrd="1" destOrd="0" presId="urn:microsoft.com/office/officeart/2005/8/layout/hierarchy1"/>
    <dgm:cxn modelId="{646B73AC-0A90-4C62-90A8-0D5DD6CCB20D}" type="presParOf" srcId="{91611352-59C2-4608-AE68-B449AAD5A0BA}" destId="{206FAC57-0306-4D03-ABF6-07CE8B95EA72}" srcOrd="0" destOrd="0" presId="urn:microsoft.com/office/officeart/2005/8/layout/hierarchy1"/>
    <dgm:cxn modelId="{D249B8F1-F1A9-445C-8655-778EF28A4EF9}" type="presParOf" srcId="{91611352-59C2-4608-AE68-B449AAD5A0BA}" destId="{E6FB3452-AB70-4B53-801F-FEA636574884}" srcOrd="1" destOrd="0" presId="urn:microsoft.com/office/officeart/2005/8/layout/hierarchy1"/>
    <dgm:cxn modelId="{CC5DDAEE-3F49-4BC9-8107-A16C16B4450C}" type="presParOf" srcId="{E6FB3452-AB70-4B53-801F-FEA636574884}" destId="{5665A09C-0AC2-4B7D-A711-26F1B68B44A3}" srcOrd="0" destOrd="0" presId="urn:microsoft.com/office/officeart/2005/8/layout/hierarchy1"/>
    <dgm:cxn modelId="{6B264414-C3B8-4AC4-A2CC-15D9271ED0E1}" type="presParOf" srcId="{5665A09C-0AC2-4B7D-A711-26F1B68B44A3}" destId="{39B9D4D5-0633-4DCF-937C-9F6C7C6096A6}" srcOrd="0" destOrd="0" presId="urn:microsoft.com/office/officeart/2005/8/layout/hierarchy1"/>
    <dgm:cxn modelId="{1AD38E45-DE5E-4E06-B644-B707E0B692F6}" type="presParOf" srcId="{5665A09C-0AC2-4B7D-A711-26F1B68B44A3}" destId="{93A89DBF-7BC8-4753-8AD1-9F56CD13BB61}" srcOrd="1" destOrd="0" presId="urn:microsoft.com/office/officeart/2005/8/layout/hierarchy1"/>
    <dgm:cxn modelId="{3C979668-B1A8-4481-9F23-D239C37817B1}" type="presParOf" srcId="{E6FB3452-AB70-4B53-801F-FEA636574884}" destId="{9B1907F4-E330-4046-9147-1190CD1A0265}" srcOrd="1" destOrd="0" presId="urn:microsoft.com/office/officeart/2005/8/layout/hierarchy1"/>
    <dgm:cxn modelId="{531B33DC-62C1-416D-B6A8-8B18A168EF1F}" type="presParOf" srcId="{91611352-59C2-4608-AE68-B449AAD5A0BA}" destId="{944B4936-A8E8-45A9-87FC-17446965397C}" srcOrd="2" destOrd="0" presId="urn:microsoft.com/office/officeart/2005/8/layout/hierarchy1"/>
    <dgm:cxn modelId="{8E556E16-6F4C-4D99-9FF7-D3E618A3EA87}" type="presParOf" srcId="{91611352-59C2-4608-AE68-B449AAD5A0BA}" destId="{A1DF7D9C-D4EA-4984-BA5C-5F20DA36AAFB}" srcOrd="3" destOrd="0" presId="urn:microsoft.com/office/officeart/2005/8/layout/hierarchy1"/>
    <dgm:cxn modelId="{4406CAE8-36E5-488C-90F4-236AFAD1D530}" type="presParOf" srcId="{A1DF7D9C-D4EA-4984-BA5C-5F20DA36AAFB}" destId="{1D3E5FEA-2BBB-41BF-B056-84BF298A2A19}" srcOrd="0" destOrd="0" presId="urn:microsoft.com/office/officeart/2005/8/layout/hierarchy1"/>
    <dgm:cxn modelId="{7F99DA4F-0EF7-4503-9502-F5F47344D3BF}" type="presParOf" srcId="{1D3E5FEA-2BBB-41BF-B056-84BF298A2A19}" destId="{F7F607CD-A9CB-4C5C-B91E-93135AC936A0}" srcOrd="0" destOrd="0" presId="urn:microsoft.com/office/officeart/2005/8/layout/hierarchy1"/>
    <dgm:cxn modelId="{98D3BC6E-645A-4766-820F-54072E2C21B8}" type="presParOf" srcId="{1D3E5FEA-2BBB-41BF-B056-84BF298A2A19}" destId="{9A236737-A585-423E-B9B3-FE818B7A5920}" srcOrd="1" destOrd="0" presId="urn:microsoft.com/office/officeart/2005/8/layout/hierarchy1"/>
    <dgm:cxn modelId="{FF4C186E-A287-4CBA-9AF5-6E745FC64B43}" type="presParOf" srcId="{A1DF7D9C-D4EA-4984-BA5C-5F20DA36AAFB}" destId="{269EE250-14F6-425B-BA08-3B131666D53D}"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EA2AC2-6219-40DC-B25E-7C3858A7B2F6}">
      <dsp:nvSpPr>
        <dsp:cNvPr id="0" name=""/>
        <dsp:cNvSpPr/>
      </dsp:nvSpPr>
      <dsp:spPr>
        <a:xfrm>
          <a:off x="2960935" y="995933"/>
          <a:ext cx="1915417" cy="455782"/>
        </a:xfrm>
        <a:custGeom>
          <a:avLst/>
          <a:gdLst/>
          <a:ahLst/>
          <a:cxnLst/>
          <a:rect l="0" t="0" r="0" b="0"/>
          <a:pathLst>
            <a:path>
              <a:moveTo>
                <a:pt x="0" y="0"/>
              </a:moveTo>
              <a:lnTo>
                <a:pt x="0" y="310602"/>
              </a:lnTo>
              <a:lnTo>
                <a:pt x="1915417" y="310602"/>
              </a:lnTo>
              <a:lnTo>
                <a:pt x="1915417" y="4557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28491E-C6B7-41A7-A6E1-0B8489998BA4}">
      <dsp:nvSpPr>
        <dsp:cNvPr id="0" name=""/>
        <dsp:cNvSpPr/>
      </dsp:nvSpPr>
      <dsp:spPr>
        <a:xfrm>
          <a:off x="2915215" y="2446862"/>
          <a:ext cx="91440" cy="455782"/>
        </a:xfrm>
        <a:custGeom>
          <a:avLst/>
          <a:gdLst/>
          <a:ahLst/>
          <a:cxnLst/>
          <a:rect l="0" t="0" r="0" b="0"/>
          <a:pathLst>
            <a:path>
              <a:moveTo>
                <a:pt x="45720" y="0"/>
              </a:moveTo>
              <a:lnTo>
                <a:pt x="45720" y="4557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8A9BF8-F2A6-4818-A6AC-E4C0C633D266}">
      <dsp:nvSpPr>
        <dsp:cNvPr id="0" name=""/>
        <dsp:cNvSpPr/>
      </dsp:nvSpPr>
      <dsp:spPr>
        <a:xfrm>
          <a:off x="2915215" y="995933"/>
          <a:ext cx="91440" cy="455782"/>
        </a:xfrm>
        <a:custGeom>
          <a:avLst/>
          <a:gdLst/>
          <a:ahLst/>
          <a:cxnLst/>
          <a:rect l="0" t="0" r="0" b="0"/>
          <a:pathLst>
            <a:path>
              <a:moveTo>
                <a:pt x="45720" y="0"/>
              </a:moveTo>
              <a:lnTo>
                <a:pt x="45720" y="4557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AE0A7A-79D8-4398-B8AE-4A08B819DFAA}">
      <dsp:nvSpPr>
        <dsp:cNvPr id="0" name=""/>
        <dsp:cNvSpPr/>
      </dsp:nvSpPr>
      <dsp:spPr>
        <a:xfrm>
          <a:off x="999797" y="2446862"/>
          <a:ext cx="91440" cy="455782"/>
        </a:xfrm>
        <a:custGeom>
          <a:avLst/>
          <a:gdLst/>
          <a:ahLst/>
          <a:cxnLst/>
          <a:rect l="0" t="0" r="0" b="0"/>
          <a:pathLst>
            <a:path>
              <a:moveTo>
                <a:pt x="45720" y="0"/>
              </a:moveTo>
              <a:lnTo>
                <a:pt x="45720" y="4557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207D26-15F0-4BF6-BE95-FEDE6FA9C5DE}">
      <dsp:nvSpPr>
        <dsp:cNvPr id="0" name=""/>
        <dsp:cNvSpPr/>
      </dsp:nvSpPr>
      <dsp:spPr>
        <a:xfrm>
          <a:off x="1045517" y="995933"/>
          <a:ext cx="1915417" cy="455782"/>
        </a:xfrm>
        <a:custGeom>
          <a:avLst/>
          <a:gdLst/>
          <a:ahLst/>
          <a:cxnLst/>
          <a:rect l="0" t="0" r="0" b="0"/>
          <a:pathLst>
            <a:path>
              <a:moveTo>
                <a:pt x="1915417" y="0"/>
              </a:moveTo>
              <a:lnTo>
                <a:pt x="1915417" y="310602"/>
              </a:lnTo>
              <a:lnTo>
                <a:pt x="0" y="310602"/>
              </a:lnTo>
              <a:lnTo>
                <a:pt x="0" y="4557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7FCC58-9EA4-4F92-B5A4-D8BF769A00B1}">
      <dsp:nvSpPr>
        <dsp:cNvPr id="0" name=""/>
        <dsp:cNvSpPr/>
      </dsp:nvSpPr>
      <dsp:spPr>
        <a:xfrm>
          <a:off x="2177355" y="786"/>
          <a:ext cx="1567160" cy="99514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39A8B9-0AB5-4CB7-BDCC-9A8EDF447969}">
      <dsp:nvSpPr>
        <dsp:cNvPr id="0" name=""/>
        <dsp:cNvSpPr/>
      </dsp:nvSpPr>
      <dsp:spPr>
        <a:xfrm>
          <a:off x="2351484" y="166208"/>
          <a:ext cx="1567160" cy="99514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latin typeface="Arial" charset="0"/>
              <a:ea typeface="Arial" charset="0"/>
              <a:cs typeface="Arial" charset="0"/>
            </a:rPr>
            <a:t>Consumption</a:t>
          </a:r>
        </a:p>
      </dsp:txBody>
      <dsp:txXfrm>
        <a:off x="2380631" y="195355"/>
        <a:ext cx="1508866" cy="936852"/>
      </dsp:txXfrm>
    </dsp:sp>
    <dsp:sp modelId="{5BE405B4-29AA-498E-BE47-E75060F720D0}">
      <dsp:nvSpPr>
        <dsp:cNvPr id="0" name=""/>
        <dsp:cNvSpPr/>
      </dsp:nvSpPr>
      <dsp:spPr>
        <a:xfrm>
          <a:off x="261937" y="1451715"/>
          <a:ext cx="1567160" cy="99514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93F9D3-6BF1-4263-B352-3B384210F1A2}">
      <dsp:nvSpPr>
        <dsp:cNvPr id="0" name=""/>
        <dsp:cNvSpPr/>
      </dsp:nvSpPr>
      <dsp:spPr>
        <a:xfrm>
          <a:off x="436066" y="1617137"/>
          <a:ext cx="1567160" cy="99514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latin typeface="Arial" charset="0"/>
              <a:ea typeface="Arial" charset="0"/>
              <a:cs typeface="Arial" charset="0"/>
            </a:rPr>
            <a:t>Durable goods</a:t>
          </a:r>
        </a:p>
      </dsp:txBody>
      <dsp:txXfrm>
        <a:off x="465213" y="1646284"/>
        <a:ext cx="1508866" cy="936852"/>
      </dsp:txXfrm>
    </dsp:sp>
    <dsp:sp modelId="{208A6D40-6FC1-4B90-AE25-246B3C4D3F86}">
      <dsp:nvSpPr>
        <dsp:cNvPr id="0" name=""/>
        <dsp:cNvSpPr/>
      </dsp:nvSpPr>
      <dsp:spPr>
        <a:xfrm>
          <a:off x="261937" y="2902644"/>
          <a:ext cx="1567160" cy="99514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12F82A-ED06-4A40-AEA0-F6741283DBF4}">
      <dsp:nvSpPr>
        <dsp:cNvPr id="0" name=""/>
        <dsp:cNvSpPr/>
      </dsp:nvSpPr>
      <dsp:spPr>
        <a:xfrm>
          <a:off x="436066" y="3068066"/>
          <a:ext cx="1567160" cy="99514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latin typeface="Arial" charset="0"/>
              <a:ea typeface="Arial" charset="0"/>
              <a:cs typeface="Arial" charset="0"/>
            </a:rPr>
            <a:t>Consumed over a long period</a:t>
          </a:r>
        </a:p>
      </dsp:txBody>
      <dsp:txXfrm>
        <a:off x="465213" y="3097213"/>
        <a:ext cx="1508866" cy="936852"/>
      </dsp:txXfrm>
    </dsp:sp>
    <dsp:sp modelId="{57958A92-916F-4772-B0B5-00A9D93D158E}">
      <dsp:nvSpPr>
        <dsp:cNvPr id="0" name=""/>
        <dsp:cNvSpPr/>
      </dsp:nvSpPr>
      <dsp:spPr>
        <a:xfrm>
          <a:off x="2177355" y="1451715"/>
          <a:ext cx="1567160" cy="99514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5D8A64-1D42-4D04-8EA4-7CAABFDB365F}">
      <dsp:nvSpPr>
        <dsp:cNvPr id="0" name=""/>
        <dsp:cNvSpPr/>
      </dsp:nvSpPr>
      <dsp:spPr>
        <a:xfrm>
          <a:off x="2351484" y="1617137"/>
          <a:ext cx="1567160" cy="99514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latin typeface="Arial" charset="0"/>
              <a:ea typeface="Arial" charset="0"/>
              <a:cs typeface="Arial" charset="0"/>
            </a:rPr>
            <a:t>Nondurable goods</a:t>
          </a:r>
        </a:p>
      </dsp:txBody>
      <dsp:txXfrm>
        <a:off x="2380631" y="1646284"/>
        <a:ext cx="1508866" cy="936852"/>
      </dsp:txXfrm>
    </dsp:sp>
    <dsp:sp modelId="{93C8BE00-442A-487E-A201-BC35CD7BF66C}">
      <dsp:nvSpPr>
        <dsp:cNvPr id="0" name=""/>
        <dsp:cNvSpPr/>
      </dsp:nvSpPr>
      <dsp:spPr>
        <a:xfrm>
          <a:off x="2177355" y="2902644"/>
          <a:ext cx="1567160" cy="99514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3ED0FB-C288-4E37-8C50-B5FD3D3C8961}">
      <dsp:nvSpPr>
        <dsp:cNvPr id="0" name=""/>
        <dsp:cNvSpPr/>
      </dsp:nvSpPr>
      <dsp:spPr>
        <a:xfrm>
          <a:off x="2351484" y="3068066"/>
          <a:ext cx="1567160" cy="99514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latin typeface="Arial" charset="0"/>
              <a:ea typeface="Arial" charset="0"/>
              <a:cs typeface="Arial" charset="0"/>
            </a:rPr>
            <a:t>Consumed over a short period</a:t>
          </a:r>
        </a:p>
      </dsp:txBody>
      <dsp:txXfrm>
        <a:off x="2380631" y="3097213"/>
        <a:ext cx="1508866" cy="936852"/>
      </dsp:txXfrm>
    </dsp:sp>
    <dsp:sp modelId="{230CFED9-2463-4001-BB31-28BBFD158634}">
      <dsp:nvSpPr>
        <dsp:cNvPr id="0" name=""/>
        <dsp:cNvSpPr/>
      </dsp:nvSpPr>
      <dsp:spPr>
        <a:xfrm>
          <a:off x="4092773" y="1451715"/>
          <a:ext cx="1567160" cy="99514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D87324-BB8A-41DC-8B4F-31BD787D6FAE}">
      <dsp:nvSpPr>
        <dsp:cNvPr id="0" name=""/>
        <dsp:cNvSpPr/>
      </dsp:nvSpPr>
      <dsp:spPr>
        <a:xfrm>
          <a:off x="4266902" y="1617137"/>
          <a:ext cx="1567160" cy="99514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latin typeface="Arial" charset="0"/>
              <a:ea typeface="Arial" charset="0"/>
              <a:cs typeface="Arial" charset="0"/>
            </a:rPr>
            <a:t>Services</a:t>
          </a:r>
        </a:p>
      </dsp:txBody>
      <dsp:txXfrm>
        <a:off x="4296049" y="1646284"/>
        <a:ext cx="1508866" cy="9368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4B4936-A8E8-45A9-87FC-17446965397C}">
      <dsp:nvSpPr>
        <dsp:cNvPr id="0" name=""/>
        <dsp:cNvSpPr/>
      </dsp:nvSpPr>
      <dsp:spPr>
        <a:xfrm>
          <a:off x="4265316" y="2204197"/>
          <a:ext cx="732812" cy="348752"/>
        </a:xfrm>
        <a:custGeom>
          <a:avLst/>
          <a:gdLst/>
          <a:ahLst/>
          <a:cxnLst/>
          <a:rect l="0" t="0" r="0" b="0"/>
          <a:pathLst>
            <a:path>
              <a:moveTo>
                <a:pt x="0" y="0"/>
              </a:moveTo>
              <a:lnTo>
                <a:pt x="0" y="237664"/>
              </a:lnTo>
              <a:lnTo>
                <a:pt x="732812" y="237664"/>
              </a:lnTo>
              <a:lnTo>
                <a:pt x="732812" y="34875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6FAC57-0306-4D03-ABF6-07CE8B95EA72}">
      <dsp:nvSpPr>
        <dsp:cNvPr id="0" name=""/>
        <dsp:cNvSpPr/>
      </dsp:nvSpPr>
      <dsp:spPr>
        <a:xfrm>
          <a:off x="3532503" y="2204197"/>
          <a:ext cx="732812" cy="348752"/>
        </a:xfrm>
        <a:custGeom>
          <a:avLst/>
          <a:gdLst/>
          <a:ahLst/>
          <a:cxnLst/>
          <a:rect l="0" t="0" r="0" b="0"/>
          <a:pathLst>
            <a:path>
              <a:moveTo>
                <a:pt x="732812" y="0"/>
              </a:moveTo>
              <a:lnTo>
                <a:pt x="732812" y="237664"/>
              </a:lnTo>
              <a:lnTo>
                <a:pt x="0" y="237664"/>
              </a:lnTo>
              <a:lnTo>
                <a:pt x="0" y="34875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DD3593-E935-4497-91ED-0B013EDA266C}">
      <dsp:nvSpPr>
        <dsp:cNvPr id="0" name=""/>
        <dsp:cNvSpPr/>
      </dsp:nvSpPr>
      <dsp:spPr>
        <a:xfrm>
          <a:off x="2799691" y="1093986"/>
          <a:ext cx="1465625" cy="348752"/>
        </a:xfrm>
        <a:custGeom>
          <a:avLst/>
          <a:gdLst/>
          <a:ahLst/>
          <a:cxnLst/>
          <a:rect l="0" t="0" r="0" b="0"/>
          <a:pathLst>
            <a:path>
              <a:moveTo>
                <a:pt x="0" y="0"/>
              </a:moveTo>
              <a:lnTo>
                <a:pt x="0" y="237664"/>
              </a:lnTo>
              <a:lnTo>
                <a:pt x="1465625" y="237664"/>
              </a:lnTo>
              <a:lnTo>
                <a:pt x="1465625" y="3487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AE738C-A8F5-41FB-9DB6-494BF33D632A}">
      <dsp:nvSpPr>
        <dsp:cNvPr id="0" name=""/>
        <dsp:cNvSpPr/>
      </dsp:nvSpPr>
      <dsp:spPr>
        <a:xfrm>
          <a:off x="1334066" y="2204197"/>
          <a:ext cx="732812" cy="348752"/>
        </a:xfrm>
        <a:custGeom>
          <a:avLst/>
          <a:gdLst/>
          <a:ahLst/>
          <a:cxnLst/>
          <a:rect l="0" t="0" r="0" b="0"/>
          <a:pathLst>
            <a:path>
              <a:moveTo>
                <a:pt x="0" y="0"/>
              </a:moveTo>
              <a:lnTo>
                <a:pt x="0" y="237664"/>
              </a:lnTo>
              <a:lnTo>
                <a:pt x="732812" y="237664"/>
              </a:lnTo>
              <a:lnTo>
                <a:pt x="732812" y="34875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858CA6-8095-4EAA-A875-5CB108AB6928}">
      <dsp:nvSpPr>
        <dsp:cNvPr id="0" name=""/>
        <dsp:cNvSpPr/>
      </dsp:nvSpPr>
      <dsp:spPr>
        <a:xfrm>
          <a:off x="601253" y="2204197"/>
          <a:ext cx="732812" cy="348752"/>
        </a:xfrm>
        <a:custGeom>
          <a:avLst/>
          <a:gdLst/>
          <a:ahLst/>
          <a:cxnLst/>
          <a:rect l="0" t="0" r="0" b="0"/>
          <a:pathLst>
            <a:path>
              <a:moveTo>
                <a:pt x="732812" y="0"/>
              </a:moveTo>
              <a:lnTo>
                <a:pt x="732812" y="237664"/>
              </a:lnTo>
              <a:lnTo>
                <a:pt x="0" y="237664"/>
              </a:lnTo>
              <a:lnTo>
                <a:pt x="0" y="34875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40A651-1628-406D-9E65-0C78C215C077}">
      <dsp:nvSpPr>
        <dsp:cNvPr id="0" name=""/>
        <dsp:cNvSpPr/>
      </dsp:nvSpPr>
      <dsp:spPr>
        <a:xfrm>
          <a:off x="1334066" y="1093986"/>
          <a:ext cx="1465625" cy="348752"/>
        </a:xfrm>
        <a:custGeom>
          <a:avLst/>
          <a:gdLst/>
          <a:ahLst/>
          <a:cxnLst/>
          <a:rect l="0" t="0" r="0" b="0"/>
          <a:pathLst>
            <a:path>
              <a:moveTo>
                <a:pt x="1465625" y="0"/>
              </a:moveTo>
              <a:lnTo>
                <a:pt x="1465625" y="237664"/>
              </a:lnTo>
              <a:lnTo>
                <a:pt x="0" y="237664"/>
              </a:lnTo>
              <a:lnTo>
                <a:pt x="0" y="3487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998FD8-E880-44DE-BB73-6175BC9148D8}">
      <dsp:nvSpPr>
        <dsp:cNvPr id="0" name=""/>
        <dsp:cNvSpPr/>
      </dsp:nvSpPr>
      <dsp:spPr>
        <a:xfrm>
          <a:off x="2200117" y="332527"/>
          <a:ext cx="1199147" cy="76145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E9665C-94C8-4669-A1CA-3FD67E41A71C}">
      <dsp:nvSpPr>
        <dsp:cNvPr id="0" name=""/>
        <dsp:cNvSpPr/>
      </dsp:nvSpPr>
      <dsp:spPr>
        <a:xfrm>
          <a:off x="2333355" y="459104"/>
          <a:ext cx="1199147" cy="761458"/>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latin typeface="Arial" charset="0"/>
              <a:ea typeface="Arial" charset="0"/>
              <a:cs typeface="Arial" charset="0"/>
            </a:rPr>
            <a:t>Underground economy</a:t>
          </a:r>
        </a:p>
      </dsp:txBody>
      <dsp:txXfrm>
        <a:off x="2355657" y="481406"/>
        <a:ext cx="1154543" cy="716854"/>
      </dsp:txXfrm>
    </dsp:sp>
    <dsp:sp modelId="{AA614196-D862-46E1-AE05-6CA5D00D8DD7}">
      <dsp:nvSpPr>
        <dsp:cNvPr id="0" name=""/>
        <dsp:cNvSpPr/>
      </dsp:nvSpPr>
      <dsp:spPr>
        <a:xfrm>
          <a:off x="734492" y="1442738"/>
          <a:ext cx="1199147" cy="76145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4C4E83-F4AF-42FF-B57F-84B901E51254}">
      <dsp:nvSpPr>
        <dsp:cNvPr id="0" name=""/>
        <dsp:cNvSpPr/>
      </dsp:nvSpPr>
      <dsp:spPr>
        <a:xfrm>
          <a:off x="867730" y="1569315"/>
          <a:ext cx="1199147" cy="761458"/>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latin typeface="Arial" charset="0"/>
              <a:ea typeface="Arial" charset="0"/>
              <a:cs typeface="Arial" charset="0"/>
            </a:rPr>
            <a:t>Legal</a:t>
          </a:r>
        </a:p>
      </dsp:txBody>
      <dsp:txXfrm>
        <a:off x="890032" y="1591617"/>
        <a:ext cx="1154543" cy="716854"/>
      </dsp:txXfrm>
    </dsp:sp>
    <dsp:sp modelId="{287748EA-BAAA-49FA-8218-911E8DFE237D}">
      <dsp:nvSpPr>
        <dsp:cNvPr id="0" name=""/>
        <dsp:cNvSpPr/>
      </dsp:nvSpPr>
      <dsp:spPr>
        <a:xfrm>
          <a:off x="1679" y="2552949"/>
          <a:ext cx="1199147" cy="76145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2C5C2B-5D11-476A-8EE2-7B1B3B0E095B}">
      <dsp:nvSpPr>
        <dsp:cNvPr id="0" name=""/>
        <dsp:cNvSpPr/>
      </dsp:nvSpPr>
      <dsp:spPr>
        <a:xfrm>
          <a:off x="134918" y="2679526"/>
          <a:ext cx="1199147" cy="761458"/>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latin typeface="Arial" charset="0"/>
              <a:ea typeface="Arial" charset="0"/>
              <a:cs typeface="Arial" charset="0"/>
            </a:rPr>
            <a:t>Waitress tips</a:t>
          </a:r>
        </a:p>
      </dsp:txBody>
      <dsp:txXfrm>
        <a:off x="157220" y="2701828"/>
        <a:ext cx="1154543" cy="716854"/>
      </dsp:txXfrm>
    </dsp:sp>
    <dsp:sp modelId="{03BAEF07-A7C1-4D6F-8681-EB15DDC42F9F}">
      <dsp:nvSpPr>
        <dsp:cNvPr id="0" name=""/>
        <dsp:cNvSpPr/>
      </dsp:nvSpPr>
      <dsp:spPr>
        <a:xfrm>
          <a:off x="1467304" y="2552949"/>
          <a:ext cx="1199147" cy="76145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8DEE59-647F-4376-A2F3-84DD09D363A9}">
      <dsp:nvSpPr>
        <dsp:cNvPr id="0" name=""/>
        <dsp:cNvSpPr/>
      </dsp:nvSpPr>
      <dsp:spPr>
        <a:xfrm>
          <a:off x="1600543" y="2679526"/>
          <a:ext cx="1199147" cy="761458"/>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latin typeface="Arial" charset="0"/>
              <a:ea typeface="Arial" charset="0"/>
              <a:cs typeface="Arial" charset="0"/>
            </a:rPr>
            <a:t>Babysitting</a:t>
          </a:r>
        </a:p>
      </dsp:txBody>
      <dsp:txXfrm>
        <a:off x="1622845" y="2701828"/>
        <a:ext cx="1154543" cy="716854"/>
      </dsp:txXfrm>
    </dsp:sp>
    <dsp:sp modelId="{E126A80D-9459-4D77-BCC9-F514FDF3EBAA}">
      <dsp:nvSpPr>
        <dsp:cNvPr id="0" name=""/>
        <dsp:cNvSpPr/>
      </dsp:nvSpPr>
      <dsp:spPr>
        <a:xfrm>
          <a:off x="3665742" y="1442738"/>
          <a:ext cx="1199147" cy="76145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FF8E37-1E18-445D-BDD3-2B5C66F0E9C7}">
      <dsp:nvSpPr>
        <dsp:cNvPr id="0" name=""/>
        <dsp:cNvSpPr/>
      </dsp:nvSpPr>
      <dsp:spPr>
        <a:xfrm>
          <a:off x="3798981" y="1569315"/>
          <a:ext cx="1199147" cy="761458"/>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latin typeface="Arial" charset="0"/>
              <a:ea typeface="Arial" charset="0"/>
              <a:cs typeface="Arial" charset="0"/>
            </a:rPr>
            <a:t>Illegal</a:t>
          </a:r>
        </a:p>
      </dsp:txBody>
      <dsp:txXfrm>
        <a:off x="3821283" y="1591617"/>
        <a:ext cx="1154543" cy="716854"/>
      </dsp:txXfrm>
    </dsp:sp>
    <dsp:sp modelId="{39B9D4D5-0633-4DCF-937C-9F6C7C6096A6}">
      <dsp:nvSpPr>
        <dsp:cNvPr id="0" name=""/>
        <dsp:cNvSpPr/>
      </dsp:nvSpPr>
      <dsp:spPr>
        <a:xfrm>
          <a:off x="2932929" y="2552949"/>
          <a:ext cx="1199147" cy="76145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A89DBF-7BC8-4753-8AD1-9F56CD13BB61}">
      <dsp:nvSpPr>
        <dsp:cNvPr id="0" name=""/>
        <dsp:cNvSpPr/>
      </dsp:nvSpPr>
      <dsp:spPr>
        <a:xfrm>
          <a:off x="3066168" y="2679526"/>
          <a:ext cx="1199147" cy="761458"/>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latin typeface="Arial" charset="0"/>
              <a:ea typeface="Arial" charset="0"/>
              <a:cs typeface="Arial" charset="0"/>
            </a:rPr>
            <a:t>Narcotics exchanges</a:t>
          </a:r>
        </a:p>
      </dsp:txBody>
      <dsp:txXfrm>
        <a:off x="3088470" y="2701828"/>
        <a:ext cx="1154543" cy="716854"/>
      </dsp:txXfrm>
    </dsp:sp>
    <dsp:sp modelId="{F7F607CD-A9CB-4C5C-B91E-93135AC936A0}">
      <dsp:nvSpPr>
        <dsp:cNvPr id="0" name=""/>
        <dsp:cNvSpPr/>
      </dsp:nvSpPr>
      <dsp:spPr>
        <a:xfrm>
          <a:off x="4398554" y="2552949"/>
          <a:ext cx="1199147" cy="76145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236737-A585-423E-B9B3-FE818B7A5920}">
      <dsp:nvSpPr>
        <dsp:cNvPr id="0" name=""/>
        <dsp:cNvSpPr/>
      </dsp:nvSpPr>
      <dsp:spPr>
        <a:xfrm>
          <a:off x="4531793" y="2679526"/>
          <a:ext cx="1199147" cy="761458"/>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latin typeface="Arial" charset="0"/>
              <a:ea typeface="Arial" charset="0"/>
              <a:cs typeface="Arial" charset="0"/>
            </a:rPr>
            <a:t>Prostitution</a:t>
          </a:r>
        </a:p>
      </dsp:txBody>
      <dsp:txXfrm>
        <a:off x="4554095" y="2701828"/>
        <a:ext cx="1154543" cy="71685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pitchFamily="-111" charset="-128"/>
      </a:defRPr>
    </a:lvl3pPr>
    <a:lvl4pPr marL="1600200" indent="-228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charset="0"/>
      </a:defRPr>
    </a:lvl4pPr>
    <a:lvl5pPr marL="2057400" indent="-228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S PGothic" pitchFamily="34" charset="-128"/>
                <a:cs typeface="MS PGothic" pitchFamily="34" charset="-128"/>
              </a:rPr>
              <a:t>Pre-class music:</a:t>
            </a:r>
            <a:r>
              <a:rPr lang="en-US" sz="1200" kern="1200" dirty="0">
                <a:solidFill>
                  <a:schemeClr val="tx1"/>
                </a:solidFill>
                <a:effectLst/>
                <a:latin typeface="+mn-lt"/>
                <a:ea typeface="MS PGothic" pitchFamily="34" charset="-128"/>
                <a:cs typeface="MS PGothic" pitchFamily="34" charset="-128"/>
              </a:rPr>
              <a:t> “</a:t>
            </a:r>
            <a:r>
              <a:rPr lang="en-US" sz="1200" kern="1200" dirty="0" err="1">
                <a:solidFill>
                  <a:schemeClr val="tx1"/>
                </a:solidFill>
                <a:effectLst/>
                <a:latin typeface="+mn-lt"/>
                <a:ea typeface="MS PGothic" pitchFamily="34" charset="-128"/>
                <a:cs typeface="MS PGothic" pitchFamily="34" charset="-128"/>
              </a:rPr>
              <a:t>Ain’t</a:t>
            </a:r>
            <a:r>
              <a:rPr lang="en-US" sz="1200" kern="1200" dirty="0">
                <a:solidFill>
                  <a:schemeClr val="tx1"/>
                </a:solidFill>
                <a:effectLst/>
                <a:latin typeface="+mn-lt"/>
                <a:ea typeface="MS PGothic" pitchFamily="34" charset="-128"/>
                <a:cs typeface="MS PGothic" pitchFamily="34" charset="-128"/>
              </a:rPr>
              <a:t> No Rest for the Wicked” by Cage the Elephant (Link to Tip #199)</a:t>
            </a:r>
          </a:p>
          <a:p>
            <a:endParaRPr lang="en-US" sz="1200" kern="1200" dirty="0">
              <a:solidFill>
                <a:schemeClr val="tx1"/>
              </a:solidFill>
              <a:effectLst/>
              <a:latin typeface="+mn-lt"/>
              <a:ea typeface="MS PGothic" pitchFamily="34" charset="-128"/>
              <a:cs typeface="MS PGothic" pitchFamily="34" charset="-128"/>
            </a:endParaRPr>
          </a:p>
          <a:p>
            <a:pPr eaLnBrk="0" fontAlgn="base" hangingPunct="0"/>
            <a:r>
              <a:rPr lang="en-US" sz="1200" kern="1200" dirty="0">
                <a:solidFill>
                  <a:schemeClr val="tx1"/>
                </a:solidFill>
                <a:effectLst/>
                <a:latin typeface="+mn-lt"/>
                <a:ea typeface="MS PGothic" pitchFamily="34" charset="-128"/>
                <a:cs typeface="MS PGothic" pitchFamily="34" charset="-128"/>
              </a:rPr>
              <a:t>This song, which was written during the latest U.S. recession, is a good way to introduce business cycle, as it</a:t>
            </a:r>
            <a:r>
              <a:rPr lang="en-US" sz="1200" kern="1200" baseline="0" dirty="0">
                <a:solidFill>
                  <a:schemeClr val="tx1"/>
                </a:solidFill>
                <a:effectLst/>
                <a:latin typeface="+mn-lt"/>
                <a:ea typeface="MS PGothic" pitchFamily="34" charset="-128"/>
                <a:cs typeface="MS PGothic" pitchFamily="34" charset="-128"/>
              </a:rPr>
              <a:t> </a:t>
            </a:r>
            <a:r>
              <a:rPr lang="en-US" sz="1200" kern="1200" dirty="0">
                <a:solidFill>
                  <a:schemeClr val="tx1"/>
                </a:solidFill>
                <a:effectLst/>
                <a:latin typeface="+mn-lt"/>
                <a:ea typeface="MS PGothic" pitchFamily="34" charset="-128"/>
                <a:cs typeface="MS PGothic" pitchFamily="34" charset="-128"/>
              </a:rPr>
              <a:t>describes three</a:t>
            </a:r>
            <a:r>
              <a:rPr lang="en-US" sz="1200" kern="1200" baseline="0" dirty="0">
                <a:solidFill>
                  <a:schemeClr val="tx1"/>
                </a:solidFill>
                <a:effectLst/>
                <a:latin typeface="+mn-lt"/>
                <a:ea typeface="MS PGothic" pitchFamily="34" charset="-128"/>
                <a:cs typeface="MS PGothic" pitchFamily="34" charset="-128"/>
              </a:rPr>
              <a:t> different people and the economic hardships they face due to the downturn in the business cycle. You can use this song to initiate a discussion on the cyclical nature of the business cycle. </a:t>
            </a:r>
            <a:endParaRPr lang="en-US" sz="1200" kern="1200" dirty="0">
              <a:solidFill>
                <a:schemeClr val="tx1"/>
              </a:solidFill>
              <a:effectLst/>
              <a:latin typeface="+mn-lt"/>
              <a:ea typeface="MS PGothic" pitchFamily="34" charset="-128"/>
              <a:cs typeface="MS PGothic" pitchFamily="34" charset="-128"/>
            </a:endParaRPr>
          </a:p>
          <a:p>
            <a:endParaRPr lang="en-US" dirty="0"/>
          </a:p>
        </p:txBody>
      </p:sp>
    </p:spTree>
    <p:extLst>
      <p:ext uri="{BB962C8B-B14F-4D97-AF65-F5344CB8AC3E}">
        <p14:creationId xmlns:p14="http://schemas.microsoft.com/office/powerpoint/2010/main" val="2620255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Clicker </a:t>
            </a:r>
            <a:r>
              <a:rPr lang="en-US" altLang="en-US" b="1" dirty="0" smtClean="0"/>
              <a:t>question</a:t>
            </a:r>
            <a:r>
              <a:rPr lang="en-US" altLang="en-US" b="1" dirty="0"/>
              <a:t>:</a:t>
            </a:r>
          </a:p>
          <a:p>
            <a:r>
              <a:rPr lang="en-US" altLang="en-US" dirty="0"/>
              <a:t>Correct answer: C, a</a:t>
            </a:r>
            <a:r>
              <a:rPr lang="en-US" altLang="en-US" baseline="0" dirty="0"/>
              <a:t> </a:t>
            </a:r>
            <a:r>
              <a:rPr lang="en-US" altLang="en-US" dirty="0"/>
              <a:t>nation’s income.</a:t>
            </a:r>
          </a:p>
          <a:p>
            <a:endParaRPr lang="en-US" altLang="en-US" dirty="0"/>
          </a:p>
          <a:p>
            <a:r>
              <a:rPr lang="en-US" altLang="en-US" dirty="0"/>
              <a:t>Output = GDP = Income</a:t>
            </a:r>
          </a:p>
          <a:p>
            <a:endParaRPr lang="en-US" altLang="en-US" dirty="0"/>
          </a:p>
        </p:txBody>
      </p:sp>
    </p:spTree>
    <p:extLst>
      <p:ext uri="{BB962C8B-B14F-4D97-AF65-F5344CB8AC3E}">
        <p14:creationId xmlns:p14="http://schemas.microsoft.com/office/powerpoint/2010/main" val="1553938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a:t>Lecture notes</a:t>
            </a:r>
            <a:r>
              <a:rPr lang="en-US" altLang="en-US" b="1" dirty="0"/>
              <a:t>:</a:t>
            </a:r>
          </a:p>
          <a:p>
            <a:r>
              <a:rPr lang="en-US" altLang="en-US" dirty="0"/>
              <a:t>The level of GDP may not be the best measure to compare across countries. The population varies dramatically across countries. These differences are displayed on the map. Failing to account for variation in population size when measuring total production could lead to biased results.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a:t>Lecture notes</a:t>
            </a:r>
            <a:r>
              <a:rPr lang="en-US" altLang="en-US" b="1" dirty="0"/>
              <a:t>:</a:t>
            </a:r>
          </a:p>
          <a:p>
            <a:r>
              <a:rPr lang="en-US" altLang="en-US" dirty="0"/>
              <a:t>We start with a look at the nations with the highest GDP in the world. </a:t>
            </a:r>
          </a:p>
          <a:p>
            <a:endParaRPr lang="en-US" altLang="en-US" dirty="0"/>
          </a:p>
          <a:p>
            <a:r>
              <a:rPr lang="en-US" altLang="en-US" dirty="0"/>
              <a:t>The table lists the world</a:t>
            </a:r>
            <a:r>
              <a:rPr lang="ja-JP" altLang="en-US" dirty="0"/>
              <a:t>’</a:t>
            </a:r>
            <a:r>
              <a:rPr lang="en-US" altLang="ja-JP" dirty="0"/>
              <a:t>s largest economies by GDP in 2013. </a:t>
            </a:r>
          </a:p>
          <a:p>
            <a:pPr marL="171450" indent="-171450">
              <a:buFont typeface="Arial" charset="0"/>
              <a:buChar char="•"/>
            </a:pPr>
            <a:r>
              <a:rPr lang="en-US" altLang="ja-JP" dirty="0"/>
              <a:t>The third column shows GDP for the top eleven economies. </a:t>
            </a:r>
          </a:p>
          <a:p>
            <a:pPr marL="628650" lvl="1" indent="-171450">
              <a:buFont typeface="Arial" charset="0"/>
              <a:buChar char="•"/>
            </a:pPr>
            <a:r>
              <a:rPr lang="en-US" altLang="ja-JP" dirty="0"/>
              <a:t>This column gives us a picture of the overall output and income of each of these nations.  </a:t>
            </a:r>
          </a:p>
          <a:p>
            <a:pPr marL="171450" lvl="0" indent="-171450">
              <a:buFont typeface="Arial" charset="0"/>
              <a:buChar char="•"/>
            </a:pPr>
            <a:r>
              <a:rPr lang="en-US" altLang="en-US" dirty="0"/>
              <a:t>Total world GDP in 2013 was $76 trillion, which means that the Unite</a:t>
            </a:r>
            <a:r>
              <a:rPr lang="en-US" altLang="en-US" baseline="0" dirty="0"/>
              <a:t>d States</a:t>
            </a:r>
            <a:r>
              <a:rPr lang="en-US" altLang="en-US" dirty="0"/>
              <a:t> produced over 20</a:t>
            </a:r>
            <a:r>
              <a:rPr lang="en-US" altLang="en-US" baseline="0" dirty="0"/>
              <a:t> percent</a:t>
            </a:r>
            <a:r>
              <a:rPr lang="en-US" altLang="en-US" dirty="0"/>
              <a:t> of all final goods and services in the world. </a:t>
            </a:r>
          </a:p>
          <a:p>
            <a:pPr marL="171450" lvl="0" indent="-171450">
              <a:buFont typeface="Arial" charset="0"/>
              <a:buChar char="•"/>
            </a:pPr>
            <a:r>
              <a:rPr lang="en-US" altLang="en-US" dirty="0"/>
              <a:t>The most significant movement on this list belongs to China, who ranked only seventh in 1999. </a:t>
            </a:r>
          </a:p>
          <a:p>
            <a:pPr marL="628650" lvl="1" indent="-171450">
              <a:buFont typeface="Arial" charset="0"/>
              <a:buChar char="•"/>
            </a:pPr>
            <a:r>
              <a:rPr lang="en-US" altLang="en-US" dirty="0"/>
              <a:t>By 2010, China actually surpassed Japan for second</a:t>
            </a:r>
            <a:r>
              <a:rPr lang="en-US" altLang="en-US" baseline="0" dirty="0"/>
              <a:t> highest</a:t>
            </a:r>
            <a:r>
              <a:rPr lang="en-US" altLang="en-US" dirty="0"/>
              <a:t> GDP in the world and remains above Japan in 2013.</a:t>
            </a:r>
          </a:p>
          <a:p>
            <a:endParaRPr lang="en-US" altLang="en-US" dirty="0"/>
          </a:p>
          <a:p>
            <a:r>
              <a:rPr lang="en-US" altLang="en-US" dirty="0"/>
              <a:t>If we instead consider GDP per capita, the rankings would be different. </a:t>
            </a:r>
          </a:p>
          <a:p>
            <a:pPr marL="171450" indent="-171450">
              <a:buFont typeface="Arial" charset="0"/>
              <a:buChar char="•"/>
            </a:pPr>
            <a:r>
              <a:rPr lang="en-US" altLang="en-US" dirty="0"/>
              <a:t>For example, in 2013, there was about $39,000 worth of GDP or income for every person in Japan and only about $7,000 per person in China.</a:t>
            </a:r>
          </a:p>
          <a:p>
            <a:pPr marL="171450" indent="-171450">
              <a:buFont typeface="Arial" charset="0"/>
              <a:buChar char="•"/>
            </a:pPr>
            <a:r>
              <a:rPr lang="en-US" altLang="en-US" dirty="0"/>
              <a:t>While China produced a larger amount of overall GDP than Japan, the income generated by GDP in China has to be divided over about ten times more than in Japan (the population in China is about 1.4 billion; in Japan, it is about 127 million).</a:t>
            </a:r>
          </a:p>
          <a:p>
            <a:endParaRPr lang="en-US" altLang="en-US" dirty="0"/>
          </a:p>
          <a:p>
            <a:r>
              <a:rPr lang="en-US" altLang="en-US" b="1" i="1" dirty="0"/>
              <a:t>Real-world example: </a:t>
            </a:r>
            <a:r>
              <a:rPr lang="en-US" altLang="en-US" b="0" i="0" dirty="0"/>
              <a:t>Distribution of Worldwide Real</a:t>
            </a:r>
            <a:r>
              <a:rPr lang="en-US" altLang="en-US" b="0" i="0" baseline="0" dirty="0"/>
              <a:t> GDP per Capita</a:t>
            </a:r>
            <a:endParaRPr lang="en-US" altLang="en-US" b="1" i="1" dirty="0"/>
          </a:p>
          <a:p>
            <a:r>
              <a:rPr lang="en-US" altLang="en-US" dirty="0"/>
              <a:t>This would</a:t>
            </a:r>
            <a:r>
              <a:rPr lang="en-US" altLang="en-US" baseline="0" dirty="0"/>
              <a:t> be a good point in the lecture to discuss the real-world example on distribution of worldwide real GDP per capita, from the Interactive Instructor’s Guide (see Tip #208).</a:t>
            </a:r>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a:t>Image: </a:t>
            </a:r>
            <a:r>
              <a:rPr lang="en-US" altLang="en-US" b="0" i="0" dirty="0"/>
              <a:t>Figure 6.1</a:t>
            </a:r>
          </a:p>
          <a:p>
            <a:endParaRPr lang="en-US" altLang="en-US" b="1" i="1" dirty="0"/>
          </a:p>
          <a:p>
            <a:r>
              <a:rPr lang="en-US" altLang="en-US" b="1" i="1" dirty="0"/>
              <a:t>Lecture notes</a:t>
            </a:r>
            <a:r>
              <a:rPr lang="en-US" altLang="en-US" b="1" dirty="0"/>
              <a:t>:</a:t>
            </a:r>
          </a:p>
          <a:p>
            <a:r>
              <a:rPr lang="en-US" altLang="en-US" dirty="0"/>
              <a:t>We also use GDP data to measure economic growth over time or </a:t>
            </a:r>
            <a:r>
              <a:rPr lang="en-US" altLang="en-US" i="1" dirty="0"/>
              <a:t>changes in average living standards</a:t>
            </a:r>
            <a:r>
              <a:rPr lang="en-US" altLang="en-US" dirty="0"/>
              <a:t>. </a:t>
            </a:r>
          </a:p>
          <a:p>
            <a:pPr marL="171450" indent="-171450">
              <a:buFont typeface="Arial" charset="0"/>
              <a:buChar char="•"/>
            </a:pPr>
            <a:r>
              <a:rPr lang="en-US" altLang="en-US" dirty="0"/>
              <a:t>When economies grow and living standards rise, this is indicated by an increase in real GDP.</a:t>
            </a:r>
          </a:p>
          <a:p>
            <a:endParaRPr lang="en-US" altLang="en-US" dirty="0"/>
          </a:p>
          <a:p>
            <a:r>
              <a:rPr lang="en-US" altLang="en-US" dirty="0"/>
              <a:t>The figure above (Figure 6.1) shows the change in inflation-adjusted GDP per capita for the United States from 1965 to 2015. During this time frame, real GDP per capita rose about 2</a:t>
            </a:r>
            <a:r>
              <a:rPr lang="en-US" altLang="en-US" baseline="0" dirty="0"/>
              <a:t> percent</a:t>
            </a:r>
            <a:r>
              <a:rPr lang="en-US" altLang="en-US" dirty="0"/>
              <a:t> per year, on average. </a:t>
            </a:r>
          </a:p>
          <a:p>
            <a:pPr marL="171450" indent="-171450">
              <a:buFont typeface="Arial" charset="0"/>
              <a:buChar char="•"/>
            </a:pPr>
            <a:r>
              <a:rPr lang="en-US" altLang="en-US" dirty="0"/>
              <a:t>From this graph, we can infer that living standards rose in the United States over the past 50 years, even though growth was not positive in every year.</a:t>
            </a:r>
          </a:p>
          <a:p>
            <a:pPr marL="171450" indent="-171450">
              <a:buFont typeface="Arial" charset="0"/>
              <a:buChar char="•"/>
            </a:pPr>
            <a:r>
              <a:rPr lang="en-US" altLang="en-US" dirty="0"/>
              <a:t>When discussing increases in standards of living and long-run economic growth, we are concerned with the overall trend in GDP as opposed to the short-run fluctuations.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a:t>Image:</a:t>
            </a:r>
            <a:r>
              <a:rPr lang="en-US" altLang="en-US" b="1" i="1" baseline="0" dirty="0"/>
              <a:t> </a:t>
            </a:r>
            <a:r>
              <a:rPr lang="en-US" altLang="en-US" b="0" i="0" baseline="0" dirty="0"/>
              <a:t>Figure 6.2</a:t>
            </a:r>
          </a:p>
          <a:p>
            <a:endParaRPr lang="en-US" altLang="en-US" b="0" i="0" baseline="0" dirty="0"/>
          </a:p>
          <a:p>
            <a:r>
              <a:rPr lang="en-US" altLang="en-US" b="1" i="1" dirty="0"/>
              <a:t>Lecture notes</a:t>
            </a:r>
            <a:r>
              <a:rPr lang="en-US" altLang="en-US" b="1" dirty="0"/>
              <a:t>:</a:t>
            </a:r>
          </a:p>
          <a:p>
            <a:r>
              <a:rPr lang="en-US" altLang="en-US" dirty="0"/>
              <a:t>Economic growth (or lack thereof) varies dramatically across countries. Not every country grows by the standard annual 2</a:t>
            </a:r>
            <a:r>
              <a:rPr lang="en-US" altLang="en-US" baseline="0" dirty="0"/>
              <a:t> percent</a:t>
            </a:r>
            <a:r>
              <a:rPr lang="en-US" altLang="en-US" dirty="0"/>
              <a:t> rate of the United</a:t>
            </a:r>
            <a:r>
              <a:rPr lang="en-US" altLang="en-US" baseline="0" dirty="0"/>
              <a:t> States</a:t>
            </a:r>
            <a:r>
              <a:rPr lang="en-US" altLang="en-US" dirty="0"/>
              <a:t>. </a:t>
            </a:r>
          </a:p>
          <a:p>
            <a:pPr marL="171450" indent="-171450">
              <a:buFont typeface="Arial" charset="0"/>
              <a:buChar char="•"/>
            </a:pPr>
            <a:r>
              <a:rPr lang="en-US" altLang="en-US" dirty="0"/>
              <a:t>The</a:t>
            </a:r>
            <a:r>
              <a:rPr lang="en-US" altLang="en-US" baseline="0" dirty="0"/>
              <a:t> figure above (</a:t>
            </a:r>
            <a:r>
              <a:rPr lang="en-US" altLang="en-US" dirty="0"/>
              <a:t>Figure 6.2) shows the change in GDP per capita for six different countries, all with a variety of growth experiences. </a:t>
            </a:r>
          </a:p>
          <a:p>
            <a:endParaRPr lang="en-US" altLang="en-US" dirty="0"/>
          </a:p>
          <a:p>
            <a:r>
              <a:rPr lang="en-US" altLang="en-US" b="1" i="1" dirty="0"/>
              <a:t>Classroom</a:t>
            </a:r>
            <a:r>
              <a:rPr lang="en-US" altLang="en-US" b="1" i="1" baseline="0" dirty="0"/>
              <a:t> demonstration</a:t>
            </a:r>
            <a:r>
              <a:rPr lang="en-US" altLang="en-US" b="1" i="1" dirty="0"/>
              <a:t>: </a:t>
            </a:r>
          </a:p>
          <a:p>
            <a:r>
              <a:rPr lang="en-US" altLang="en-US" b="0" i="0" dirty="0"/>
              <a:t>After</a:t>
            </a:r>
            <a:r>
              <a:rPr lang="en-US" altLang="en-US" b="0" i="0" baseline="0" dirty="0"/>
              <a:t> discussing the figure, you can try one (or both!) of the following classroom demonstrations from the Interactive Instructor’s Guide:</a:t>
            </a:r>
            <a:endParaRPr lang="en-US" altLang="en-US" b="1" i="1" dirty="0"/>
          </a:p>
          <a:p>
            <a:pPr marL="171450" indent="-171450">
              <a:buFont typeface="Arial" charset="0"/>
              <a:buChar char="•"/>
            </a:pPr>
            <a:r>
              <a:rPr lang="en-US" altLang="en-US" b="0" i="0" dirty="0"/>
              <a:t>Think-Pair-Share: Comparison of U.S. GDP</a:t>
            </a:r>
            <a:r>
              <a:rPr lang="en-US" altLang="en-US" b="0" i="0" baseline="0" dirty="0"/>
              <a:t> with Other Countries’ GDP (see Tip #206)</a:t>
            </a:r>
          </a:p>
          <a:p>
            <a:pPr marL="628650" lvl="1" indent="-171450">
              <a:buFont typeface="Arial" charset="0"/>
              <a:buChar char="•"/>
            </a:pPr>
            <a:r>
              <a:rPr lang="en-US" altLang="en-US" b="0" i="0" baseline="0" dirty="0"/>
              <a:t>To help students get an idea of the size of the U.S. economy compared to the economies of other countries of the world, ask them to compare the GDP of their home state with that of other countries around the globe.</a:t>
            </a:r>
          </a:p>
          <a:p>
            <a:pPr marL="1314450" lvl="2" indent="-171450">
              <a:buFont typeface="Arial" charset="0"/>
              <a:buChar char="•"/>
            </a:pPr>
            <a:r>
              <a:rPr lang="en-US" altLang="en-US" b="0" i="0" baseline="0" dirty="0"/>
              <a:t>Show them the interactive map from </a:t>
            </a:r>
            <a:r>
              <a:rPr lang="en-US" altLang="en-US" b="0" i="1" baseline="0" dirty="0"/>
              <a:t>The Economist </a:t>
            </a:r>
            <a:r>
              <a:rPr lang="en-US" altLang="en-US" b="0" i="0" baseline="0" dirty="0"/>
              <a:t>(included in the Interactive Instructor’s Guide), or ask them to research the relevant GDP data to create their own map.</a:t>
            </a:r>
          </a:p>
          <a:p>
            <a:pPr marL="628650" lvl="1" indent="-171450">
              <a:buFont typeface="Arial" charset="0"/>
              <a:buChar char="•"/>
            </a:pPr>
            <a:r>
              <a:rPr lang="en-US" altLang="en-US" b="0" i="0" baseline="0" dirty="0"/>
              <a:t>Then ask students to calculate the per capita GDP for their home state and for the country to which their state is compared.</a:t>
            </a:r>
          </a:p>
          <a:p>
            <a:pPr marL="628650" lvl="1" indent="-171450">
              <a:buFont typeface="Arial" charset="0"/>
              <a:buChar char="•"/>
            </a:pPr>
            <a:r>
              <a:rPr lang="en-US" altLang="en-US" b="0" i="0" baseline="0" dirty="0"/>
              <a:t>When they finish their calculations, discuss possible reasons for the differences.</a:t>
            </a:r>
          </a:p>
          <a:p>
            <a:pPr marL="171450" indent="-171450">
              <a:buFont typeface="Arial" charset="0"/>
              <a:buChar char="•"/>
            </a:pPr>
            <a:r>
              <a:rPr lang="en-US" altLang="en-US" b="0" i="0" dirty="0"/>
              <a:t>Think-Pair-Share: Using GDP to Make Comparisons (see Tip #207)</a:t>
            </a:r>
          </a:p>
          <a:p>
            <a:pPr marL="628650" lvl="1" indent="-171450">
              <a:buFont typeface="Arial" charset="0"/>
              <a:buChar char="•"/>
            </a:pPr>
            <a:r>
              <a:rPr lang="en-US" altLang="en-US" b="0" i="0" dirty="0"/>
              <a:t>Ask students to form pairs and work together to rank the four options below from the most appropriate comparison to the</a:t>
            </a:r>
            <a:r>
              <a:rPr lang="en-US" altLang="en-US" b="0" i="0" baseline="0" dirty="0"/>
              <a:t> least appropriate:</a:t>
            </a:r>
          </a:p>
          <a:p>
            <a:pPr marL="1371600" lvl="2" indent="-228600">
              <a:buFont typeface="+mj-lt"/>
              <a:buAutoNum type="arabicPeriod"/>
            </a:pPr>
            <a:r>
              <a:rPr lang="en-US" altLang="en-US" b="0" i="0" baseline="0" dirty="0"/>
              <a:t>Comparing the United States of 2012 with the United States of 1912</a:t>
            </a:r>
          </a:p>
          <a:p>
            <a:pPr marL="1371600" lvl="2" indent="-228600">
              <a:buFont typeface="+mj-lt"/>
              <a:buAutoNum type="arabicPeriod"/>
            </a:pPr>
            <a:r>
              <a:rPr lang="en-US" altLang="en-US" b="0" i="0" baseline="0" dirty="0"/>
              <a:t>Comparing Greece with Germany</a:t>
            </a:r>
          </a:p>
          <a:p>
            <a:pPr marL="1371600" lvl="2" indent="-228600">
              <a:buFont typeface="+mj-lt"/>
              <a:buAutoNum type="arabicPeriod"/>
            </a:pPr>
            <a:r>
              <a:rPr lang="en-US" altLang="en-US" b="0" i="0" baseline="0" dirty="0"/>
              <a:t>Comparing China and Japan</a:t>
            </a:r>
          </a:p>
          <a:p>
            <a:pPr marL="1371600" lvl="2" indent="-228600">
              <a:buFont typeface="+mj-lt"/>
              <a:buAutoNum type="arabicPeriod"/>
            </a:pPr>
            <a:r>
              <a:rPr lang="en-US" altLang="en-US" b="0" i="0" baseline="0" dirty="0"/>
              <a:t>Comparing the United States and Canada</a:t>
            </a:r>
          </a:p>
          <a:p>
            <a:pPr marL="628650" lvl="1" indent="-171450">
              <a:buFont typeface="Arial" charset="0"/>
              <a:buChar char="•"/>
            </a:pPr>
            <a:r>
              <a:rPr lang="en-US" altLang="en-US" b="0" i="0" baseline="0" dirty="0"/>
              <a:t>The answer should be a ranking of 4, 3, 1, 2. </a:t>
            </a:r>
            <a:endParaRPr lang="en-US" altLang="en-US" b="0" i="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a:t>Lecture notes</a:t>
            </a:r>
            <a:r>
              <a:rPr lang="en-US" altLang="en-US" b="1" dirty="0"/>
              <a:t>:</a:t>
            </a:r>
          </a:p>
          <a:p>
            <a:r>
              <a:rPr lang="en-US" altLang="en-US" dirty="0"/>
              <a:t>Even if an economy is expanding in the long run, it is normal to go through periodic contractions in GDP. Typically, economic growth follows a short-run pattern of alternating periods of expansion and contraction, characterized by changes in employment, productivity, and interest rates known as the business cycle.</a:t>
            </a:r>
          </a:p>
          <a:p>
            <a:endParaRPr lang="en-US" altLang="en-US" dirty="0"/>
          </a:p>
          <a:p>
            <a:pPr marL="171450" indent="-171450">
              <a:buFont typeface="Arial" charset="0"/>
              <a:buChar char="•"/>
            </a:pPr>
            <a:r>
              <a:rPr lang="en-US" altLang="en-US" dirty="0"/>
              <a:t>A complete business cycle is a period of expansion and contraction. </a:t>
            </a:r>
          </a:p>
          <a:p>
            <a:pPr marL="171450" indent="-171450">
              <a:buFont typeface="Arial" charset="0"/>
              <a:buChar char="•"/>
            </a:pPr>
            <a:r>
              <a:rPr lang="en-US" altLang="en-US" dirty="0"/>
              <a:t>An expansion is from a trough in GDP to a peak in GDP (see next slide for visualization). </a:t>
            </a:r>
          </a:p>
          <a:p>
            <a:pPr marL="628650" lvl="1" indent="-171450">
              <a:buFont typeface="Arial" charset="0"/>
              <a:buChar char="•"/>
            </a:pPr>
            <a:r>
              <a:rPr lang="en-US" altLang="en-US" dirty="0"/>
              <a:t>During an expansion, total production and total employment increase. </a:t>
            </a:r>
          </a:p>
          <a:p>
            <a:pPr marL="171450" lvl="0" indent="-171450">
              <a:buFont typeface="Arial" charset="0"/>
              <a:buChar char="•"/>
            </a:pPr>
            <a:r>
              <a:rPr lang="en-US" altLang="en-US" dirty="0"/>
              <a:t>A contraction (recession) is from a peak in GDP to a trough in GDP. </a:t>
            </a:r>
          </a:p>
          <a:p>
            <a:pPr marL="628650" lvl="1" indent="-171450">
              <a:buFont typeface="Arial" charset="0"/>
              <a:buChar char="•"/>
            </a:pPr>
            <a:r>
              <a:rPr lang="en-US" altLang="en-US" dirty="0"/>
              <a:t>During a contraction, total production and total employment decrease. </a:t>
            </a:r>
          </a:p>
          <a:p>
            <a:endParaRPr lang="en-US" altLang="en-US" dirty="0"/>
          </a:p>
          <a:p>
            <a:pPr eaLnBrk="1" hangingPunct="1">
              <a:spcBef>
                <a:spcPct val="0"/>
              </a:spcBef>
            </a:pPr>
            <a:r>
              <a:rPr lang="en-US" altLang="en-US" dirty="0"/>
              <a:t>The idealized business cycle is relatively easy to define; however, in real</a:t>
            </a:r>
            <a:r>
              <a:rPr lang="en-US" altLang="en-US" baseline="0" dirty="0"/>
              <a:t> </a:t>
            </a:r>
            <a:r>
              <a:rPr lang="en-US" altLang="en-US" dirty="0"/>
              <a:t>time, the phases of the business cycle are often hard to identify. </a:t>
            </a:r>
          </a:p>
          <a:p>
            <a:pPr marL="171450" indent="-171450" eaLnBrk="1" hangingPunct="1">
              <a:spcBef>
                <a:spcPct val="0"/>
              </a:spcBef>
              <a:buFont typeface="Arial" charset="0"/>
              <a:buChar char="•"/>
            </a:pPr>
            <a:r>
              <a:rPr lang="en-US" altLang="en-US" dirty="0"/>
              <a:t>The National Bureau of Economic Research (NBER)</a:t>
            </a:r>
            <a:r>
              <a:rPr lang="en-US" altLang="en-US" baseline="0" dirty="0"/>
              <a:t> </a:t>
            </a:r>
            <a:r>
              <a:rPr lang="en-US" altLang="en-US" dirty="0"/>
              <a:t>defines a recession as</a:t>
            </a:r>
            <a:r>
              <a:rPr lang="en-US" altLang="en-US" baseline="0" dirty="0"/>
              <a:t> “</a:t>
            </a:r>
            <a:r>
              <a:rPr lang="en-US" sz="1200" b="0" i="0" kern="1200" dirty="0">
                <a:solidFill>
                  <a:schemeClr val="tx1"/>
                </a:solidFill>
                <a:effectLst/>
                <a:latin typeface="+mn-lt"/>
                <a:ea typeface="MS PGothic" pitchFamily="34" charset="-128"/>
                <a:cs typeface="MS PGothic" pitchFamily="34" charset="-128"/>
              </a:rPr>
              <a:t>a significant decline in economic activity spread across the economy, lasting more than a few months, normally visible in real GDP, real income, employment, industrial production, and wholesale-retail sales” </a:t>
            </a:r>
            <a:r>
              <a:rPr lang="en-US" altLang="en-US" dirty="0"/>
              <a:t>(http://www.nber.org/cycles/jan08bcdc_memo.html</a:t>
            </a:r>
            <a:r>
              <a:rPr lang="en-US" altLang="en-US" dirty="0">
                <a:solidFill>
                  <a:srgbClr val="000000"/>
                </a:solidFill>
                <a:latin typeface="Corbel" panose="020B0503020204020204" pitchFamily="34" charset="0"/>
              </a:rPr>
              <a:t>). </a:t>
            </a:r>
          </a:p>
          <a:p>
            <a:pPr marL="171450" indent="-171450" eaLnBrk="1" hangingPunct="1">
              <a:spcBef>
                <a:spcPct val="0"/>
              </a:spcBef>
              <a:buFont typeface="Arial" charset="0"/>
              <a:buChar char="•"/>
            </a:pPr>
            <a:r>
              <a:rPr lang="en-US" altLang="en-US" dirty="0">
                <a:solidFill>
                  <a:srgbClr val="000000"/>
                </a:solidFill>
                <a:latin typeface="Corbel" panose="020B0503020204020204" pitchFamily="34" charset="0"/>
              </a:rPr>
              <a:t>However, economists often debate this definition along with others.</a:t>
            </a:r>
            <a:endParaRPr lang="en-US" altLang="en-US" dirty="0"/>
          </a:p>
          <a:p>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a:t>Image: </a:t>
            </a:r>
            <a:r>
              <a:rPr lang="en-US" altLang="en-US" dirty="0"/>
              <a:t>Animated </a:t>
            </a:r>
            <a:r>
              <a:rPr lang="en-US" altLang="en-US"/>
              <a:t>Figure </a:t>
            </a:r>
            <a:r>
              <a:rPr lang="en-US" altLang="en-US" smtClean="0"/>
              <a:t>6.3</a:t>
            </a:r>
            <a:endParaRPr lang="en-US" altLang="en-US" dirty="0"/>
          </a:p>
          <a:p>
            <a:endParaRPr lang="en-US" altLang="en-US" dirty="0"/>
          </a:p>
          <a:p>
            <a:r>
              <a:rPr lang="en-US" altLang="en-US" b="1" i="1" dirty="0"/>
              <a:t>Lecture notes:</a:t>
            </a:r>
          </a:p>
          <a:p>
            <a:r>
              <a:rPr lang="en-US" altLang="en-US" dirty="0"/>
              <a:t>The figure above illustrates the behavior of the business cycle around the long-term trend in real GDP.</a:t>
            </a:r>
          </a:p>
          <a:p>
            <a:pPr marL="171450" indent="-171450">
              <a:buFont typeface="Arial" charset="0"/>
              <a:buChar char="•"/>
            </a:pPr>
            <a:r>
              <a:rPr lang="en-US" altLang="en-US" dirty="0"/>
              <a:t>Point</a:t>
            </a:r>
            <a:r>
              <a:rPr lang="en-US" altLang="en-US" baseline="0" dirty="0"/>
              <a:t> out to students that </a:t>
            </a:r>
            <a:r>
              <a:rPr lang="en-US" altLang="en-US" dirty="0"/>
              <a:t>the straight</a:t>
            </a:r>
            <a:r>
              <a:rPr lang="en-US" altLang="en-US" baseline="0" dirty="0"/>
              <a:t> blue line (long-run trend of GDP) has a positive slope. </a:t>
            </a:r>
          </a:p>
          <a:p>
            <a:pPr marL="628650" lvl="1" indent="-171450">
              <a:buFont typeface="Arial" charset="0"/>
              <a:buChar char="•"/>
            </a:pPr>
            <a:r>
              <a:rPr lang="en-US" altLang="en-US" baseline="0" dirty="0"/>
              <a:t>This indicates economic growth (increases in real GDP) over time.</a:t>
            </a:r>
          </a:p>
          <a:p>
            <a:endParaRPr lang="en-US" altLang="en-US" baseline="0" dirty="0"/>
          </a:p>
          <a:p>
            <a:r>
              <a:rPr lang="en-US" altLang="en-US" baseline="0" dirty="0"/>
              <a:t>Instead of experiencing changes in real GDP exactly along the trend line of long-run real GDP, </a:t>
            </a:r>
            <a:r>
              <a:rPr lang="en-US" altLang="en-US" dirty="0"/>
              <a:t>the economy experiences fluctuations in</a:t>
            </a:r>
            <a:r>
              <a:rPr lang="en-US" altLang="en-US" baseline="0" dirty="0"/>
              <a:t> short-run output around the long-run trend. </a:t>
            </a:r>
          </a:p>
          <a:p>
            <a:pPr marL="171450" indent="-171450">
              <a:buFont typeface="Arial" charset="0"/>
              <a:buChar char="•"/>
            </a:pPr>
            <a:r>
              <a:rPr lang="en-US" altLang="en-US" baseline="0" dirty="0"/>
              <a:t>When the level of GDP is higher than usual, the economy climbs to short-run peaks. </a:t>
            </a:r>
          </a:p>
          <a:p>
            <a:pPr marL="171450" indent="-171450">
              <a:buFont typeface="Arial" charset="0"/>
              <a:buChar char="•"/>
            </a:pPr>
            <a:r>
              <a:rPr lang="en-US" altLang="en-US" baseline="0" dirty="0"/>
              <a:t>When the level of GDP is lower than the trend, the economy falls to short-run troughs.</a:t>
            </a:r>
          </a:p>
          <a:p>
            <a:endParaRPr lang="en-US" altLang="en-US" dirty="0"/>
          </a:p>
          <a:p>
            <a:r>
              <a:rPr lang="en-US" altLang="en-US" dirty="0"/>
              <a:t>The</a:t>
            </a:r>
            <a:r>
              <a:rPr lang="en-US" altLang="en-US" baseline="0" dirty="0"/>
              <a:t> </a:t>
            </a:r>
            <a:r>
              <a:rPr lang="en-US" altLang="en-US" dirty="0"/>
              <a:t>peaks and troughs</a:t>
            </a:r>
            <a:r>
              <a:rPr lang="en-US" altLang="en-US" baseline="0" dirty="0"/>
              <a:t> </a:t>
            </a:r>
            <a:r>
              <a:rPr lang="en-US" altLang="en-US" dirty="0"/>
              <a:t>divide the business cycle into two distinct phases: </a:t>
            </a:r>
          </a:p>
          <a:p>
            <a:pPr marL="171450" indent="-171450">
              <a:buFont typeface="Arial" charset="0"/>
              <a:buChar char="•"/>
            </a:pPr>
            <a:r>
              <a:rPr lang="en-US" altLang="en-US" dirty="0"/>
              <a:t>Expansions</a:t>
            </a:r>
          </a:p>
          <a:p>
            <a:pPr marL="171450" indent="-171450">
              <a:buFont typeface="Arial" charset="0"/>
              <a:buChar char="•"/>
            </a:pPr>
            <a:r>
              <a:rPr lang="en-US" altLang="en-US" dirty="0"/>
              <a:t>Contractions</a:t>
            </a:r>
          </a:p>
          <a:p>
            <a:pPr marL="0" indent="0">
              <a:buFont typeface="Arial" charset="0"/>
              <a:buNone/>
            </a:pPr>
            <a:endParaRPr lang="en-US" altLang="en-US" b="0" i="1" dirty="0"/>
          </a:p>
          <a:p>
            <a:pPr marL="0" indent="0">
              <a:buFont typeface="Arial" charset="0"/>
              <a:buNone/>
            </a:pPr>
            <a:r>
              <a:rPr lang="en-US" altLang="en-US" b="0" i="1" dirty="0"/>
              <a:t>Expansions</a:t>
            </a:r>
            <a:r>
              <a:rPr lang="en-US" altLang="en-US" dirty="0"/>
              <a:t> occur from the bottom of a trough to the next peak. After a period of time (the duration varies), the economy enters a </a:t>
            </a:r>
            <a:r>
              <a:rPr lang="en-US" altLang="en-US" b="0" i="1" dirty="0"/>
              <a:t>contraction</a:t>
            </a:r>
            <a:r>
              <a:rPr lang="en-US" altLang="en-US" dirty="0"/>
              <a:t>, or the period from the peak downward to the trough. During this phase, the economy is growing at a slower rate than normal</a:t>
            </a:r>
            <a:r>
              <a:rPr lang="en-US" altLang="en-US" baseline="0" dirty="0"/>
              <a:t> or experiencing declines in real GDP.</a:t>
            </a:r>
            <a:endParaRPr lang="en-US" altLang="en-US" dirty="0"/>
          </a:p>
          <a:p>
            <a:endParaRPr lang="en-US" altLang="en-US" dirty="0"/>
          </a:p>
          <a:p>
            <a:r>
              <a:rPr lang="en-US" altLang="en-US" b="1" i="1" dirty="0"/>
              <a:t>Lecture tip</a:t>
            </a:r>
            <a:r>
              <a:rPr lang="en-US" altLang="en-US" b="1" i="0" dirty="0"/>
              <a:t>:</a:t>
            </a:r>
            <a:endParaRPr lang="en-US" altLang="en-US" b="1" i="1" dirty="0"/>
          </a:p>
          <a:p>
            <a:r>
              <a:rPr lang="en-US" altLang="en-US" dirty="0"/>
              <a:t>Business cycle</a:t>
            </a:r>
            <a:r>
              <a:rPr lang="en-US" altLang="en-US" baseline="0" dirty="0"/>
              <a:t> periods of expansion and contraction vary in length. The NBER provides a table that outlines the business cycle stages from December 1984 (trough) to June 2009 (trough) (http://www.nber.org/cycles.html). </a:t>
            </a:r>
            <a:r>
              <a:rPr lang="en-US" sz="1200" kern="1200" dirty="0">
                <a:solidFill>
                  <a:schemeClr val="tx1"/>
                </a:solidFill>
                <a:effectLst/>
                <a:latin typeface="+mn-lt"/>
                <a:ea typeface="MS PGothic" pitchFamily="34" charset="-128"/>
                <a:cs typeface="MS PGothic" pitchFamily="34" charset="-128"/>
              </a:rPr>
              <a:t>It could be a good idea to show this table to students.</a:t>
            </a:r>
            <a:r>
              <a:rPr lang="en-US" dirty="0">
                <a:effectLst/>
              </a:rPr>
              <a:t> </a:t>
            </a:r>
            <a:endParaRPr lang="en-US" altLang="en-US" baseline="0" dirty="0"/>
          </a:p>
          <a:p>
            <a:endParaRPr lang="en-US" altLang="en-US" baseline="0" dirty="0"/>
          </a:p>
          <a:p>
            <a:r>
              <a:rPr lang="en-US" altLang="en-US" baseline="0" dirty="0"/>
              <a:t>Below are averages over all recorded cycles:</a:t>
            </a:r>
          </a:p>
          <a:p>
            <a:endParaRPr lang="en-US" altLang="en-US" baseline="0" dirty="0"/>
          </a:p>
          <a:p>
            <a:r>
              <a:rPr lang="en-US" altLang="en-US" dirty="0"/>
              <a:t>			Peak to trough	Previous trough to this peak	Trough from previous trough	Peak from previous peak</a:t>
            </a:r>
          </a:p>
          <a:p>
            <a:r>
              <a:rPr lang="en-US" altLang="en-US" dirty="0"/>
              <a:t>1854-2009 (33 cycles)	17.5			38.7				56.2				56.4*</a:t>
            </a:r>
          </a:p>
          <a:p>
            <a:r>
              <a:rPr lang="en-US" altLang="en-US" dirty="0"/>
              <a:t>1854-1919 (16 cycles)	21.6			26.6				48.2	  			48.9**</a:t>
            </a:r>
          </a:p>
          <a:p>
            <a:r>
              <a:rPr lang="en-US" altLang="en-US" dirty="0"/>
              <a:t>1919-1945 (6 cycles)	18.2			35				53.2				53</a:t>
            </a:r>
          </a:p>
          <a:p>
            <a:r>
              <a:rPr lang="en-US" altLang="en-US" dirty="0"/>
              <a:t>1945-2009 (11 cycles)	11.1			58.4				69.5				68.5</a:t>
            </a:r>
          </a:p>
          <a:p>
            <a:endParaRPr lang="en-US" altLang="en-US" dirty="0"/>
          </a:p>
          <a:p>
            <a:r>
              <a:rPr lang="en-US" altLang="en-US" dirty="0"/>
              <a:t>Notice that periods of recession have decreased in duration</a:t>
            </a:r>
            <a:r>
              <a:rPr lang="en-US" altLang="en-US" baseline="0" dirty="0"/>
              <a:t> over this time frame.</a:t>
            </a:r>
            <a:endParaRPr lang="en-US" altLang="en-US" dirty="0"/>
          </a:p>
          <a:p>
            <a:endParaRPr lang="en-US" altLang="en-US" dirty="0"/>
          </a:p>
          <a:p>
            <a:r>
              <a:rPr lang="en-US" altLang="en-US" dirty="0"/>
              <a:t>Source: NBER, </a:t>
            </a:r>
            <a:r>
              <a:rPr lang="en-US" altLang="en-US" baseline="0" dirty="0"/>
              <a:t>http://www.nber.org/cycles.html</a:t>
            </a:r>
          </a:p>
          <a:p>
            <a:endParaRPr lang="en-US" sz="1200" b="0" i="0" kern="1200" dirty="0">
              <a:solidFill>
                <a:schemeClr val="tx1"/>
              </a:solidFill>
              <a:effectLst/>
              <a:latin typeface="+mn-lt"/>
              <a:ea typeface="MS PGothic" pitchFamily="34" charset="-128"/>
              <a:cs typeface="MS PGothic" pitchFamily="34" charset="-128"/>
            </a:endParaRPr>
          </a:p>
          <a:p>
            <a:r>
              <a:rPr lang="en-US" sz="1200" b="0" i="0" kern="1200" dirty="0">
                <a:solidFill>
                  <a:schemeClr val="tx1"/>
                </a:solidFill>
                <a:effectLst/>
                <a:latin typeface="+mn-lt"/>
                <a:ea typeface="MS PGothic" pitchFamily="34" charset="-128"/>
                <a:cs typeface="MS PGothic" pitchFamily="34" charset="-128"/>
              </a:rPr>
              <a:t>* 32 cycles</a:t>
            </a:r>
            <a:r>
              <a:rPr lang="en-US" dirty="0"/>
              <a:t/>
            </a:r>
            <a:br>
              <a:rPr lang="en-US" dirty="0"/>
            </a:br>
            <a:r>
              <a:rPr lang="en-US" sz="1200" b="0" i="0" kern="1200" dirty="0">
                <a:solidFill>
                  <a:schemeClr val="tx1"/>
                </a:solidFill>
                <a:effectLst/>
                <a:latin typeface="+mn-lt"/>
                <a:ea typeface="MS PGothic" pitchFamily="34" charset="-128"/>
                <a:cs typeface="MS PGothic" pitchFamily="34" charset="-128"/>
              </a:rPr>
              <a:t>** 15 cycles</a:t>
            </a:r>
            <a:endParaRPr lang="en-US" altLang="en-US" dirty="0"/>
          </a:p>
          <a:p>
            <a:endParaRPr lang="en-US" altLang="en-US" dirty="0"/>
          </a:p>
          <a:p>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a:t>Image: </a:t>
            </a:r>
            <a:r>
              <a:rPr lang="en-US" altLang="en-US" b="0" i="0" dirty="0"/>
              <a:t>Figure 6.4</a:t>
            </a:r>
          </a:p>
          <a:p>
            <a:endParaRPr lang="en-US" altLang="en-US" b="0" i="0" dirty="0"/>
          </a:p>
          <a:p>
            <a:r>
              <a:rPr lang="en-US" altLang="en-US" b="1" i="1" dirty="0"/>
              <a:t>Lecture notes</a:t>
            </a:r>
            <a:r>
              <a:rPr lang="en-US" altLang="en-US" b="1" dirty="0"/>
              <a:t>:</a:t>
            </a:r>
          </a:p>
          <a:p>
            <a:r>
              <a:rPr lang="en-US" altLang="en-US" dirty="0"/>
              <a:t>This figure is a plot of U.S. real GDP over time, with contractionary periods (official recessions)</a:t>
            </a:r>
            <a:r>
              <a:rPr lang="en-US" altLang="en-US" baseline="0" dirty="0"/>
              <a:t> </a:t>
            </a:r>
            <a:r>
              <a:rPr lang="en-US" altLang="en-US" dirty="0"/>
              <a:t>shaded. </a:t>
            </a:r>
          </a:p>
          <a:p>
            <a:pPr marL="171450" indent="-171450">
              <a:buFont typeface="Arial" charset="0"/>
              <a:buChar char="•"/>
            </a:pPr>
            <a:r>
              <a:rPr lang="en-US" altLang="en-US" dirty="0"/>
              <a:t>Point out to students how real GDP consistently declines in these contractionary periods. </a:t>
            </a:r>
          </a:p>
          <a:p>
            <a:pPr marL="171450" indent="-171450">
              <a:buFont typeface="Arial" charset="0"/>
              <a:buChar char="•"/>
            </a:pPr>
            <a:r>
              <a:rPr lang="en-US" altLang="en-US" dirty="0"/>
              <a:t>You may recall the recession that began at the end of 2007, known as the Great Recession—this episode shows up clearly in the data.</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a:t>Lecture notes</a:t>
            </a:r>
            <a:r>
              <a:rPr lang="en-US" altLang="en-US" b="1" dirty="0"/>
              <a:t>:</a:t>
            </a:r>
          </a:p>
          <a:p>
            <a:r>
              <a:rPr lang="en-US" altLang="en-US" b="0" i="0" dirty="0"/>
              <a:t>We</a:t>
            </a:r>
            <a:r>
              <a:rPr lang="en-US" altLang="en-US" b="0" i="0" baseline="0" dirty="0"/>
              <a:t> need to compute the market value of goods and services in order to aggregate and form the measure of GDP. Market value of a good or service can be defined as the price per unit multiplied by the quantity produced.</a:t>
            </a:r>
          </a:p>
          <a:p>
            <a:endParaRPr lang="en-US" altLang="en-US" b="0" i="0" baseline="0" dirty="0"/>
          </a:p>
          <a:p>
            <a:r>
              <a:rPr lang="en-US" altLang="en-US" b="0" i="0" baseline="0" dirty="0"/>
              <a:t>Quantities alone do not provide enough information. The units for various quantities cannot be added together (e.g., gallons of milk, cups of coffee, pounds of steak, bottles of perfume, etc.).</a:t>
            </a:r>
          </a:p>
          <a:p>
            <a:endParaRPr lang="en-US" altLang="en-US" baseline="0" dirty="0"/>
          </a:p>
          <a:p>
            <a:r>
              <a:rPr lang="en-US" altLang="en-US" b="0" dirty="0"/>
              <a:t>Ask students</a:t>
            </a:r>
            <a:r>
              <a:rPr lang="en-US" altLang="en-US" b="0" baseline="0" dirty="0"/>
              <a:t> the following question:</a:t>
            </a:r>
            <a:endParaRPr lang="en-US" altLang="en-US" b="0" dirty="0"/>
          </a:p>
          <a:p>
            <a:pPr marL="171450" indent="-171450">
              <a:buFont typeface="Arial" charset="0"/>
              <a:buChar char="•"/>
            </a:pPr>
            <a:r>
              <a:rPr lang="en-US" altLang="en-US" dirty="0"/>
              <a:t>Even though we produced a lot more corn than cars, why might cars be a larger part of our GDP?</a:t>
            </a:r>
          </a:p>
          <a:p>
            <a:pPr marL="628650" lvl="1" indent="-171450">
              <a:buFont typeface="Arial" charset="0"/>
              <a:buChar char="•"/>
            </a:pPr>
            <a:r>
              <a:rPr lang="en-US" altLang="en-US" dirty="0"/>
              <a:t>The price of a car is much greater than the price of a corn bushel.</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baseline="0" dirty="0" smtClean="0"/>
              <a:t>Lecture </a:t>
            </a:r>
            <a:r>
              <a:rPr lang="en-US" altLang="en-US" b="1" i="1" baseline="0" dirty="0"/>
              <a:t>notes:</a:t>
            </a:r>
          </a:p>
          <a:p>
            <a:pPr marL="171450" indent="-171450">
              <a:buFont typeface="Arial" charset="0"/>
              <a:buChar char="•"/>
            </a:pPr>
            <a:r>
              <a:rPr lang="en-US" altLang="en-US" baseline="0" dirty="0"/>
              <a:t>If bushels of corn sell for $5 each, corn would account for $60 billion of GDP. </a:t>
            </a:r>
          </a:p>
          <a:p>
            <a:pPr marL="171450" indent="-171450">
              <a:buFont typeface="Arial" charset="0"/>
              <a:buChar char="•"/>
            </a:pPr>
            <a:r>
              <a:rPr lang="en-US" altLang="en-US" baseline="0" dirty="0"/>
              <a:t>If each car sells for about $30,000 each, on average, cars would contribute $240 billion to GDP. </a:t>
            </a:r>
          </a:p>
          <a:p>
            <a:pPr marL="171450" indent="-171450">
              <a:buFont typeface="Arial" charset="0"/>
              <a:buChar char="•"/>
            </a:pPr>
            <a:r>
              <a:rPr lang="en-US" altLang="en-US" baseline="0" dirty="0"/>
              <a:t>These numbers tell a different story than quantities alone. According to market value, cars account for a larger portion of GDP than corn does.</a:t>
            </a:r>
            <a:endParaRPr lang="en-US" altLang="en-US" b="1" dirty="0"/>
          </a:p>
          <a:p>
            <a:endParaRPr lang="en-US" altLang="en-US" dirty="0"/>
          </a:p>
          <a:p>
            <a:r>
              <a:rPr lang="en-US" altLang="en-US" dirty="0"/>
              <a:t>Note that sometimes prices rise over time due to inflation. </a:t>
            </a:r>
          </a:p>
          <a:p>
            <a:pPr marL="171450" indent="-171450">
              <a:buFont typeface="Arial" charset="0"/>
              <a:buChar char="•"/>
            </a:pPr>
            <a:r>
              <a:rPr lang="en-US" altLang="en-US" dirty="0"/>
              <a:t>This means that even if production levels stay the same, GDP will increase since prices are higher! </a:t>
            </a:r>
          </a:p>
          <a:p>
            <a:pPr marL="171450" indent="-171450">
              <a:buFont typeface="Arial" charset="0"/>
              <a:buChar char="•"/>
            </a:pPr>
            <a:r>
              <a:rPr lang="en-US" altLang="en-US" dirty="0"/>
              <a:t>Later, we will adjust for inflation in calculating GDP.</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a:t>Lecture tip:</a:t>
            </a:r>
          </a:p>
          <a:p>
            <a:r>
              <a:rPr lang="en-US" altLang="en-US" dirty="0"/>
              <a:t>You may want to edit this slide depending on the course taught and the order in which the chapters are presented.</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a:t>Lecture notes:</a:t>
            </a:r>
          </a:p>
          <a:p>
            <a:r>
              <a:rPr lang="en-US" altLang="en-US" b="0" i="0" dirty="0"/>
              <a:t>GDP</a:t>
            </a:r>
            <a:r>
              <a:rPr lang="en-US" altLang="en-US" b="0" i="0" baseline="0" dirty="0"/>
              <a:t> measures total production, including both goods and services.</a:t>
            </a:r>
            <a:endParaRPr lang="en-US" altLang="en-US" b="0" i="0" dirty="0"/>
          </a:p>
          <a:p>
            <a:endParaRPr lang="en-US" altLang="en-US" b="1" i="1" dirty="0"/>
          </a:p>
          <a:p>
            <a:r>
              <a:rPr lang="en-US" altLang="en-US" b="0" i="0" dirty="0"/>
              <a:t>Ask students the following question:</a:t>
            </a:r>
          </a:p>
          <a:p>
            <a:pPr marL="171450" indent="-171450">
              <a:buFont typeface="Arial" charset="0"/>
              <a:buChar char="•"/>
            </a:pPr>
            <a:r>
              <a:rPr lang="en-US" altLang="en-US" dirty="0"/>
              <a:t>What do you think we produce more today than previously,</a:t>
            </a:r>
            <a:r>
              <a:rPr lang="en-US" altLang="en-US" baseline="0" dirty="0"/>
              <a:t> g</a:t>
            </a:r>
            <a:r>
              <a:rPr lang="en-US" altLang="en-US" dirty="0"/>
              <a:t>oods or services?</a:t>
            </a:r>
          </a:p>
          <a:p>
            <a:pPr marL="628650" lvl="1" indent="-171450">
              <a:buFont typeface="Arial" charset="0"/>
              <a:buChar char="•"/>
            </a:pPr>
            <a:r>
              <a:rPr lang="en-US" altLang="en-US" b="0" dirty="0"/>
              <a:t>A</a:t>
            </a:r>
            <a:r>
              <a:rPr lang="en-US" altLang="en-US" dirty="0"/>
              <a:t> higher percentage of our GDP comes from services today than ever before. </a:t>
            </a:r>
          </a:p>
          <a:p>
            <a:pPr marL="628650" lvl="1" indent="-171450">
              <a:buFont typeface="Arial" charset="0"/>
              <a:buChar char="•"/>
            </a:pPr>
            <a:r>
              <a:rPr lang="en-US" altLang="en-US" dirty="0"/>
              <a:t>Today,</a:t>
            </a:r>
            <a:r>
              <a:rPr lang="en-US" altLang="en-US" baseline="0" dirty="0"/>
              <a:t> s</a:t>
            </a:r>
            <a:r>
              <a:rPr lang="en-US" altLang="en-US" dirty="0"/>
              <a:t>ervices</a:t>
            </a:r>
            <a:r>
              <a:rPr lang="en-US" altLang="en-US" baseline="0" dirty="0"/>
              <a:t> account for over two-thirds of total output.</a:t>
            </a:r>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a:t>Image: </a:t>
            </a:r>
            <a:r>
              <a:rPr lang="en-US" altLang="en-US" b="0" i="0" dirty="0"/>
              <a:t>Figure 6.6</a:t>
            </a:r>
          </a:p>
          <a:p>
            <a:endParaRPr lang="en-US" altLang="en-US" b="1" i="1" dirty="0"/>
          </a:p>
          <a:p>
            <a:r>
              <a:rPr lang="en-US" altLang="en-US" b="1" i="1" dirty="0"/>
              <a:t>Lecture notes:</a:t>
            </a:r>
          </a:p>
          <a:p>
            <a:r>
              <a:rPr lang="en-US" altLang="en-US" dirty="0"/>
              <a:t>Over the past 50 years, one big shift has been out of manufacturing (goods) and into services. </a:t>
            </a:r>
          </a:p>
          <a:p>
            <a:pPr marL="171450" indent="-171450">
              <a:buFont typeface="Arial" charset="0"/>
              <a:buChar char="•"/>
            </a:pPr>
            <a:r>
              <a:rPr lang="en-US" altLang="en-US" dirty="0"/>
              <a:t>In the past, the dominant industries in the United States were goods such</a:t>
            </a:r>
            <a:r>
              <a:rPr lang="en-US" altLang="en-US" baseline="0" dirty="0"/>
              <a:t> as</a:t>
            </a:r>
            <a:r>
              <a:rPr lang="en-US" altLang="en-US" dirty="0"/>
              <a:t> automobiles, steel, and household goods. </a:t>
            </a:r>
          </a:p>
          <a:p>
            <a:pPr marL="171450" indent="-171450">
              <a:buFont typeface="Arial" charset="0"/>
              <a:buChar char="•"/>
            </a:pPr>
            <a:r>
              <a:rPr lang="en-US" altLang="en-US" dirty="0"/>
              <a:t>Now, a majority of U.S. GDP is service output such</a:t>
            </a:r>
            <a:r>
              <a:rPr lang="en-US" altLang="en-US" baseline="0" dirty="0"/>
              <a:t> as</a:t>
            </a:r>
            <a:r>
              <a:rPr lang="en-US" altLang="en-US" dirty="0"/>
              <a:t> financial, transportation, retail, and technology services.</a:t>
            </a:r>
            <a:r>
              <a:rPr lang="en-US" altLang="en-US" baseline="0" dirty="0"/>
              <a:t> Figure 6.6 above</a:t>
            </a:r>
            <a:r>
              <a:rPr lang="en-US" altLang="en-US" dirty="0"/>
              <a:t> shows services as a share of U.S. GDP since 1960, which have grown from 50</a:t>
            </a:r>
            <a:r>
              <a:rPr lang="en-US" altLang="en-US" baseline="0" dirty="0"/>
              <a:t> percent</a:t>
            </a:r>
            <a:r>
              <a:rPr lang="en-US" altLang="en-US" dirty="0"/>
              <a:t> in 1960 to about 70</a:t>
            </a:r>
            <a:r>
              <a:rPr lang="en-US" altLang="en-US" baseline="0" dirty="0"/>
              <a:t> percent in 2013.</a:t>
            </a:r>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a:t>Lecture notes:</a:t>
            </a:r>
          </a:p>
          <a:p>
            <a:endParaRPr lang="en-US" altLang="en-US" dirty="0"/>
          </a:p>
          <a:p>
            <a:pPr marL="171450" indent="-171450">
              <a:buFont typeface="Arial" charset="0"/>
              <a:buChar char="•"/>
            </a:pPr>
            <a:r>
              <a:rPr lang="en-US" altLang="en-US" dirty="0"/>
              <a:t>The picture on</a:t>
            </a:r>
            <a:r>
              <a:rPr lang="en-US" altLang="en-US" baseline="0" dirty="0"/>
              <a:t> the left shows a customer buying a final good (a latte). </a:t>
            </a:r>
          </a:p>
          <a:p>
            <a:pPr marL="628650" lvl="1" indent="-171450">
              <a:buFont typeface="Arial" charset="0"/>
              <a:buChar char="•"/>
            </a:pPr>
            <a:r>
              <a:rPr lang="en-US" altLang="en-US" baseline="0" dirty="0"/>
              <a:t>The inputs sold to the coffee shop, milk, and coffee are intermediate goods.</a:t>
            </a:r>
          </a:p>
          <a:p>
            <a:pPr marL="628650" lvl="1" indent="-171450">
              <a:buFont typeface="Arial" charset="0"/>
              <a:buChar char="•"/>
            </a:pPr>
            <a:r>
              <a:rPr lang="en-US" altLang="en-US" baseline="0" dirty="0"/>
              <a:t>Note: if milk or coffee are sold directly to a consumer (e.g., in a grocery store), the same goods are now considered final goods.</a:t>
            </a:r>
          </a:p>
          <a:p>
            <a:pPr marL="171450" lvl="0" indent="-171450">
              <a:buFont typeface="Arial" charset="0"/>
              <a:buChar char="•"/>
            </a:pPr>
            <a:r>
              <a:rPr lang="en-US" altLang="en-US" baseline="0" dirty="0"/>
              <a:t>The picture on the right shows a worker at a car manufacturer with a tire. </a:t>
            </a:r>
          </a:p>
          <a:p>
            <a:pPr marL="628650" lvl="1" indent="-171450">
              <a:buFont typeface="Arial" charset="0"/>
              <a:buChar char="•"/>
            </a:pPr>
            <a:r>
              <a:rPr lang="en-US" altLang="en-US" baseline="0" dirty="0"/>
              <a:t>The tires sold to the car manufacturer are intermediate goods. </a:t>
            </a:r>
          </a:p>
          <a:p>
            <a:pPr marL="628650" lvl="1" indent="-171450">
              <a:buFont typeface="Arial" charset="0"/>
              <a:buChar char="•"/>
            </a:pPr>
            <a:r>
              <a:rPr lang="en-US" altLang="en-US" baseline="0" dirty="0"/>
              <a:t>The car is the final good.</a:t>
            </a:r>
          </a:p>
          <a:p>
            <a:pPr marL="628650" lvl="1" indent="-171450">
              <a:buFont typeface="Arial" charset="0"/>
              <a:buChar char="•"/>
            </a:pPr>
            <a:r>
              <a:rPr lang="en-US" altLang="en-US" baseline="0" dirty="0"/>
              <a:t>Note: if tires are sold directly to a consumer from an auto store, they are categorized as final goods.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a:t>Lecture notes:</a:t>
            </a:r>
          </a:p>
          <a:p>
            <a:r>
              <a:rPr lang="en-US" altLang="en-US" dirty="0"/>
              <a:t>If intermediate goods were counted as part of GDP, they would</a:t>
            </a:r>
            <a:r>
              <a:rPr lang="en-US" altLang="en-US" baseline="0" dirty="0"/>
              <a:t> essentially be counted twice. </a:t>
            </a:r>
          </a:p>
          <a:p>
            <a:pPr marL="171450" indent="-171450">
              <a:buFont typeface="Arial" charset="0"/>
              <a:buChar char="•"/>
            </a:pPr>
            <a:r>
              <a:rPr lang="en-US" altLang="en-US" baseline="0" dirty="0"/>
              <a:t>Their value also increases the market value of the final good. </a:t>
            </a:r>
          </a:p>
          <a:p>
            <a:pPr marL="171450" indent="-171450">
              <a:buFont typeface="Arial" charset="0"/>
              <a:buChar char="•"/>
            </a:pPr>
            <a:r>
              <a:rPr lang="en-US" altLang="en-US" baseline="0" dirty="0"/>
              <a:t>Double-counting would bias our measure of GDP upward.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a:t>Clicker question:</a:t>
            </a:r>
          </a:p>
          <a:p>
            <a:r>
              <a:rPr lang="en-US" altLang="en-US" dirty="0"/>
              <a:t>Correct answer: C, to avoid double counting</a:t>
            </a:r>
          </a:p>
          <a:p>
            <a:endParaRPr lang="en-US" altLang="en-US" dirty="0"/>
          </a:p>
          <a:p>
            <a:r>
              <a:rPr lang="en-US" altLang="en-US" dirty="0"/>
              <a:t>If we count intermediate goods and then count final goods (which are created from intermediate goods), we are also double counting. We don</a:t>
            </a:r>
            <a:r>
              <a:rPr lang="ja-JP" altLang="en-US" dirty="0"/>
              <a:t>’</a:t>
            </a:r>
            <a:r>
              <a:rPr lang="en-US" altLang="ja-JP" dirty="0"/>
              <a:t>t count the cheese, pepperoni, sauce, and also the pizza. We just count the final pizza.</a:t>
            </a:r>
          </a:p>
          <a:p>
            <a:endParaRPr lang="en-US" altLang="en-US" dirty="0"/>
          </a:p>
        </p:txBody>
      </p:sp>
    </p:spTree>
    <p:extLst>
      <p:ext uri="{BB962C8B-B14F-4D97-AF65-F5344CB8AC3E}">
        <p14:creationId xmlns:p14="http://schemas.microsoft.com/office/powerpoint/2010/main" val="21130131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a:t>Lecture notes:</a:t>
            </a:r>
          </a:p>
          <a:p>
            <a:r>
              <a:rPr lang="en-US" altLang="en-US" dirty="0"/>
              <a:t>The column on the right is a running total of the numbers on the left. The final price of the phone is $199. However, if we count all total values of the intermediate steps as GDP, we will overvalue the phone and say that it contributed $338 to GDP.</a:t>
            </a:r>
          </a:p>
          <a:p>
            <a:endParaRPr lang="en-US" altLang="en-US" dirty="0"/>
          </a:p>
          <a:p>
            <a:r>
              <a:rPr lang="en-US" altLang="en-US" b="1" i="1" dirty="0"/>
              <a:t>Explanation</a:t>
            </a:r>
            <a:r>
              <a:rPr lang="en-US" altLang="en-US" b="1" i="1" baseline="0" dirty="0"/>
              <a:t> from the text</a:t>
            </a:r>
            <a:r>
              <a:rPr lang="en-US" altLang="en-US" b="1" dirty="0"/>
              <a:t>:</a:t>
            </a:r>
          </a:p>
          <a:p>
            <a:r>
              <a:rPr lang="en-US" altLang="en-US" dirty="0"/>
              <a:t>It is possible to get an accurate measurement of GDP by taking the sale price of the final good or by taking the value added at each step along the </a:t>
            </a:r>
            <a:r>
              <a:rPr lang="en-US" altLang="en-US" u="none" dirty="0"/>
              <a:t>way</a:t>
            </a:r>
            <a:r>
              <a:rPr lang="en-US" altLang="en-US" i="0" u="none" dirty="0"/>
              <a:t>, </a:t>
            </a:r>
            <a:r>
              <a:rPr lang="en-US" altLang="en-US" i="1" u="none" dirty="0"/>
              <a:t>but not both</a:t>
            </a:r>
            <a:r>
              <a:rPr lang="en-US" altLang="en-US" dirty="0"/>
              <a:t>. That</a:t>
            </a:r>
            <a:r>
              <a:rPr lang="ja-JP" altLang="en-US" dirty="0"/>
              <a:t>’</a:t>
            </a:r>
            <a:r>
              <a:rPr lang="en-US" altLang="ja-JP" dirty="0"/>
              <a:t>s double counting. So, we focus on final goods when determining GDP. You cannot get an accurate measure of GDP by summing up all of the sales made throughout the economy during the year since many of those sales will reflect the intermediate steps in the production process.</a:t>
            </a:r>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a:t>Lecture notes:</a:t>
            </a:r>
          </a:p>
          <a:p>
            <a:r>
              <a:rPr lang="en-US" altLang="en-US" dirty="0"/>
              <a:t>Usually, we examine</a:t>
            </a:r>
            <a:r>
              <a:rPr lang="en-US" altLang="en-US" baseline="0" dirty="0"/>
              <a:t> GDP figures for a particular year. However, we can also calculate GDP over a month, quarter, or multiple-year period. </a:t>
            </a:r>
          </a:p>
          <a:p>
            <a:pPr marL="171450" indent="-171450">
              <a:buFont typeface="Arial" charset="0"/>
              <a:buChar char="•"/>
            </a:pPr>
            <a:r>
              <a:rPr lang="en-US" altLang="en-US" baseline="0" dirty="0"/>
              <a:t>GDP only includes production from a specific period, regardless of the length of the period. </a:t>
            </a:r>
          </a:p>
          <a:p>
            <a:pPr marL="171450" indent="-171450">
              <a:buFont typeface="Arial" charset="0"/>
              <a:buChar char="•"/>
            </a:pPr>
            <a:r>
              <a:rPr lang="en-US" altLang="en-US" baseline="0" dirty="0"/>
              <a:t>Again, this is to avoid issues with double counting. </a:t>
            </a:r>
          </a:p>
          <a:p>
            <a:endParaRPr lang="en-US" altLang="en-US" baseline="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baseline="0" dirty="0"/>
              <a:t>You can expand on the example presented on the slide: </a:t>
            </a:r>
          </a:p>
          <a:p>
            <a:pPr marL="171450" marR="0" lvl="0"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baseline="0" dirty="0"/>
              <a:t>A new car is produced and sold in 2014. </a:t>
            </a:r>
          </a:p>
          <a:p>
            <a:pPr marL="171450" marR="0" lvl="0"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dirty="0">
                <a:latin typeface="Helvetica Neue" pitchFamily="3" charset="0"/>
                <a:ea typeface="Helvetica Neue" pitchFamily="3" charset="0"/>
                <a:cs typeface="Arial" panose="020B0604020202020204" pitchFamily="34" charset="0"/>
              </a:rPr>
              <a:t>Two years later, the owner decides to sell it. </a:t>
            </a:r>
          </a:p>
          <a:p>
            <a:pPr marL="171450" marR="0" lvl="0"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dirty="0">
                <a:latin typeface="Helvetica Neue" pitchFamily="3" charset="0"/>
                <a:ea typeface="Helvetica Neue" pitchFamily="3" charset="0"/>
                <a:cs typeface="Arial" panose="020B0604020202020204" pitchFamily="34" charset="0"/>
              </a:rPr>
              <a:t>We do</a:t>
            </a:r>
            <a:r>
              <a:rPr lang="en-US" altLang="en-US" baseline="0" dirty="0">
                <a:latin typeface="Helvetica Neue" pitchFamily="3" charset="0"/>
                <a:ea typeface="Helvetica Neue" pitchFamily="3" charset="0"/>
                <a:cs typeface="Arial" panose="020B0604020202020204" pitchFamily="34" charset="0"/>
              </a:rPr>
              <a:t> not want to</a:t>
            </a:r>
            <a:r>
              <a:rPr lang="en-US" altLang="en-US" baseline="0" dirty="0">
                <a:latin typeface="+mn-lt"/>
                <a:ea typeface="MS PGothic" pitchFamily="34" charset="-128"/>
                <a:cs typeface="Arial" panose="020B0604020202020204" pitchFamily="34" charset="0"/>
              </a:rPr>
              <a:t> </a:t>
            </a:r>
            <a:r>
              <a:rPr lang="en-US" altLang="ja-JP" dirty="0">
                <a:latin typeface="Helvetica Neue" pitchFamily="3" charset="0"/>
              </a:rPr>
              <a:t>recount a good that was produced two</a:t>
            </a:r>
            <a:r>
              <a:rPr lang="en-US" altLang="ja-JP" baseline="0" dirty="0">
                <a:latin typeface="Helvetica Neue" pitchFamily="3" charset="0"/>
              </a:rPr>
              <a:t> years ago</a:t>
            </a:r>
            <a:r>
              <a:rPr lang="en-US" altLang="ja-JP" dirty="0"/>
              <a:t>.</a:t>
            </a:r>
            <a:r>
              <a:rPr lang="en-US" altLang="ja-JP" baseline="0" dirty="0"/>
              <a:t> </a:t>
            </a:r>
            <a:r>
              <a:rPr lang="en-US" altLang="en-US" dirty="0"/>
              <a:t>Therefore, used cars that are resold do not count in GDP since the used car was previously counted in GDP the year it was produced and sold for the first time. </a:t>
            </a:r>
          </a:p>
          <a:p>
            <a:pPr marL="171450" marR="0" lvl="0"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dirty="0"/>
              <a:t>If we counted the used car when it was resold, we would be counting that car as part of GDP twice, even though it was produced only once.</a:t>
            </a:r>
          </a:p>
          <a:p>
            <a:endParaRPr lang="en-US" altLang="en-US" dirty="0"/>
          </a:p>
          <a:p>
            <a:r>
              <a:rPr lang="en-US" altLang="en-US" dirty="0"/>
              <a:t>An important</a:t>
            </a:r>
            <a:r>
              <a:rPr lang="en-US" altLang="en-US" baseline="0" dirty="0"/>
              <a:t> note here: The sale of financial assets such as stocks and bonds do </a:t>
            </a:r>
            <a:r>
              <a:rPr lang="en-US" altLang="en-US" i="1" baseline="0" dirty="0"/>
              <a:t>not</a:t>
            </a:r>
            <a:r>
              <a:rPr lang="en-US" altLang="en-US" i="0" baseline="0" dirty="0"/>
              <a:t> count toward GDP. These types of sales are a transfer of wealth and do not represent new production. </a:t>
            </a:r>
          </a:p>
          <a:p>
            <a:endParaRPr lang="en-US" altLang="en-US" i="0" baseline="0" dirty="0"/>
          </a:p>
          <a:p>
            <a:r>
              <a:rPr lang="en-US" altLang="en-US" i="0" baseline="0" dirty="0"/>
              <a:t>A couple of important caveats: </a:t>
            </a:r>
          </a:p>
          <a:p>
            <a:pPr marL="228600" indent="-228600">
              <a:buFont typeface="Arial" panose="020B0604020202020204" pitchFamily="34" charset="0"/>
              <a:buChar char="•"/>
            </a:pPr>
            <a:r>
              <a:rPr lang="en-US" altLang="en-US" i="0" baseline="0" dirty="0"/>
              <a:t>Brokerage fees do </a:t>
            </a:r>
            <a:r>
              <a:rPr lang="en-US" altLang="en-US" dirty="0"/>
              <a:t>count as payment for the brokerage service, and they are included in GDP.</a:t>
            </a:r>
          </a:p>
          <a:p>
            <a:pPr marL="228600" indent="-228600">
              <a:buFont typeface="Arial" panose="020B0604020202020204" pitchFamily="34" charset="0"/>
              <a:buChar char="•"/>
            </a:pPr>
            <a:r>
              <a:rPr lang="en-US" altLang="en-US" dirty="0"/>
              <a:t>If the money from a stock purchase is used by a firm for investment, this amount</a:t>
            </a:r>
            <a:r>
              <a:rPr lang="en-US" altLang="en-US" baseline="0" dirty="0"/>
              <a:t> is included in GDP.</a:t>
            </a:r>
            <a:endParaRPr lang="en-US" altLang="en-US" dirty="0"/>
          </a:p>
          <a:p>
            <a:endParaRPr lang="en-US" alt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i="1" kern="1200" dirty="0">
                <a:solidFill>
                  <a:schemeClr val="tx1"/>
                </a:solidFill>
                <a:effectLst/>
                <a:latin typeface="+mn-lt"/>
                <a:ea typeface="MS PGothic" pitchFamily="34" charset="-128"/>
                <a:cs typeface="MS PGothic" pitchFamily="34" charset="-128"/>
              </a:rPr>
              <a:t>Classroom demonstration</a:t>
            </a:r>
            <a:r>
              <a:rPr lang="en-US" b="1" i="1" baseline="0" dirty="0"/>
              <a:t>: </a:t>
            </a:r>
            <a:r>
              <a:rPr lang="en-US" b="0" i="0" baseline="0" dirty="0"/>
              <a:t>Think-Pair-Share: What’s In and What’s Out?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dirty="0"/>
              <a:t>This</a:t>
            </a:r>
            <a:r>
              <a:rPr lang="en-US" altLang="en-US" baseline="0" dirty="0"/>
              <a:t> is a good place to try the activity from the Interactive Instructor’s Guide on measuring GDP (see Tip #213). </a:t>
            </a:r>
          </a:p>
          <a:p>
            <a:pPr marL="171450" marR="0" lvl="0"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baseline="0" dirty="0"/>
              <a:t>Ask students to pair up (perhaps by pairing with someone who has the same first number or letter +/-1 in his or her student ID). </a:t>
            </a:r>
          </a:p>
          <a:p>
            <a:pPr marL="171450" marR="0" lvl="0"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baseline="0" dirty="0"/>
              <a:t>Ask them to categorize the following items as either included in the calculation of GDP or excluded from it (answers are below): </a:t>
            </a:r>
          </a:p>
          <a:p>
            <a:pPr marL="628650" marR="0" lvl="1"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baseline="0" dirty="0"/>
              <a:t>Buns bought by McDonald’s for making Big Macs</a:t>
            </a:r>
          </a:p>
          <a:p>
            <a:pPr marL="1314450" marR="0" lvl="2"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baseline="0" dirty="0"/>
              <a:t>Excluded; intermediate good</a:t>
            </a:r>
          </a:p>
          <a:p>
            <a:pPr marL="628650" marR="0" lvl="1"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baseline="0" dirty="0"/>
              <a:t>A used macroeconomics textbook </a:t>
            </a:r>
          </a:p>
          <a:p>
            <a:pPr marL="1314450" marR="0" lvl="2"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baseline="0" dirty="0"/>
              <a:t>Excluded; secondhand good</a:t>
            </a:r>
          </a:p>
          <a:p>
            <a:pPr marL="628650" marR="0" lvl="1"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baseline="0" dirty="0"/>
              <a:t>A new pair of Wrangler jeans</a:t>
            </a:r>
          </a:p>
          <a:p>
            <a:pPr marL="1314450" marR="0" lvl="2"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baseline="0" dirty="0"/>
              <a:t>Included; consumption</a:t>
            </a:r>
          </a:p>
          <a:p>
            <a:pPr marL="628650" marR="0" lvl="1"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baseline="0" dirty="0"/>
              <a:t>Newly purchased shares of Google stock</a:t>
            </a:r>
          </a:p>
          <a:p>
            <a:pPr marL="1314450" marR="0" lvl="2"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baseline="0" dirty="0"/>
              <a:t>Excluded; not economic investment</a:t>
            </a:r>
          </a:p>
          <a:p>
            <a:pPr marL="628650" marR="0" lvl="1"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baseline="0" dirty="0"/>
              <a:t>A ticket to see </a:t>
            </a:r>
            <a:r>
              <a:rPr lang="en-US" altLang="en-US" baseline="0" dirty="0" err="1"/>
              <a:t>Tiesto</a:t>
            </a:r>
            <a:r>
              <a:rPr lang="en-US" altLang="en-US" baseline="0" dirty="0"/>
              <a:t> in October</a:t>
            </a:r>
          </a:p>
          <a:p>
            <a:pPr marL="1314450" marR="0" lvl="2"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baseline="0" dirty="0"/>
              <a:t>Included; consumption</a:t>
            </a:r>
          </a:p>
          <a:p>
            <a:pPr marL="628650" marR="0" lvl="1"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baseline="0" dirty="0"/>
              <a:t>A new Lexus SUV</a:t>
            </a:r>
          </a:p>
          <a:p>
            <a:pPr marL="1314450" marR="0" lvl="2"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baseline="0" dirty="0"/>
              <a:t>Included; consumption</a:t>
            </a:r>
          </a:p>
          <a:p>
            <a:pPr marL="628650" marR="0" lvl="1"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baseline="0" dirty="0"/>
              <a:t>A newly purchased $10,000 U.S. Treasury bill </a:t>
            </a:r>
          </a:p>
          <a:p>
            <a:pPr marL="1314450" marR="0" lvl="2"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baseline="0" dirty="0"/>
              <a:t>Excluded; not economic investment</a:t>
            </a:r>
          </a:p>
          <a:p>
            <a:pPr marL="628650" marR="0" lvl="1"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baseline="0" dirty="0"/>
              <a:t>A cup of coffee purchased at Dunkin’ Donuts</a:t>
            </a:r>
          </a:p>
          <a:p>
            <a:pPr marL="1314450" marR="0" lvl="2"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baseline="0" dirty="0"/>
              <a:t>Included; consumption</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a:t>Lecture tip:</a:t>
            </a:r>
          </a:p>
          <a:p>
            <a:r>
              <a:rPr lang="en-US" altLang="en-US" b="0" i="0" dirty="0"/>
              <a:t>This equation</a:t>
            </a:r>
            <a:r>
              <a:rPr lang="en-US" altLang="en-US" b="0" i="0" baseline="0" dirty="0"/>
              <a:t> represents the expenditure approach to calculating GDP. The equation states that GDP is the sum of consumption, investment, government purchases, and net exports. </a:t>
            </a:r>
            <a:r>
              <a:rPr lang="en-US" altLang="en-US" dirty="0"/>
              <a:t>We will look at each component individually</a:t>
            </a:r>
            <a:r>
              <a:rPr lang="en-US" altLang="en-US" baseline="0" dirty="0"/>
              <a:t> on the subsequent slides.</a:t>
            </a:r>
            <a:endParaRPr lang="en-US"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a:t>Clicker question:</a:t>
            </a:r>
          </a:p>
          <a:p>
            <a:r>
              <a:rPr lang="en-US" altLang="en-US" dirty="0"/>
              <a:t>Correct answer: A, consumption [C]</a:t>
            </a:r>
          </a:p>
          <a:p>
            <a:endParaRPr lang="en-US" altLang="en-US" dirty="0"/>
          </a:p>
          <a:p>
            <a:r>
              <a:rPr lang="en-US" altLang="en-US" dirty="0"/>
              <a:t>Consumption is much bigger than the other components at $10 trillion each year. Net exports are actually negative since we import more than we export.</a:t>
            </a:r>
          </a:p>
          <a:p>
            <a:endParaRPr lang="en-US" altLang="en-US" dirty="0"/>
          </a:p>
        </p:txBody>
      </p:sp>
    </p:spTree>
    <p:extLst>
      <p:ext uri="{BB962C8B-B14F-4D97-AF65-F5344CB8AC3E}">
        <p14:creationId xmlns:p14="http://schemas.microsoft.com/office/powerpoint/2010/main" val="12596421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b="1" i="1" dirty="0"/>
              <a:t>Lecture notes:</a:t>
            </a:r>
          </a:p>
          <a:p>
            <a:r>
              <a:rPr lang="en-US" altLang="en-US" b="0" i="0" dirty="0"/>
              <a:t>The</a:t>
            </a:r>
            <a:r>
              <a:rPr lang="en-US" altLang="en-US" b="0" i="0" baseline="0" dirty="0"/>
              <a:t> Bureau of Economic Analysis (BEA) is the government agency that calculates GDP statistics. In 2015, U.S. GDP was equal to almost $18 trillion. The largest component of GDP is consumption, followed by government purchases and investment. Net exports are negative, implying that imports are greater than exports. </a:t>
            </a:r>
            <a:endParaRPr lang="en-US" altLang="en-US" b="0" i="0" dirty="0"/>
          </a:p>
          <a:p>
            <a:endParaRPr lang="en-US" altLang="en-US" b="1" i="1" dirty="0"/>
          </a:p>
          <a:p>
            <a:r>
              <a:rPr lang="en-US" altLang="en-US" b="1" i="1" dirty="0"/>
              <a:t>Example from the text</a:t>
            </a:r>
            <a:r>
              <a:rPr lang="en-US" altLang="en-US" b="1" dirty="0"/>
              <a:t>:</a:t>
            </a:r>
          </a:p>
          <a:p>
            <a:r>
              <a:rPr lang="en-US" sz="1200" b="0" i="0" u="none" strike="noStrike" kern="1200" baseline="0" dirty="0">
                <a:solidFill>
                  <a:schemeClr val="tx1"/>
                </a:solidFill>
                <a:latin typeface="+mn-lt"/>
                <a:ea typeface="MS PGothic" pitchFamily="34" charset="-128"/>
                <a:cs typeface="MS PGothic" pitchFamily="34" charset="-128"/>
              </a:rPr>
              <a:t>To get a sense of what that amount represents, imagine laying 18 trillion one-dollar bills from end to end. That would be enough to cover every U.S. highway, street, and county road more than twice!</a:t>
            </a:r>
          </a:p>
          <a:p>
            <a:endParaRPr lang="en-US" altLang="en-US" u="sng"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i="1" kern="1200" dirty="0">
                <a:solidFill>
                  <a:schemeClr val="tx1"/>
                </a:solidFill>
                <a:effectLst/>
                <a:latin typeface="+mn-lt"/>
                <a:ea typeface="MS PGothic" pitchFamily="34" charset="-128"/>
                <a:cs typeface="MS PGothic" pitchFamily="34" charset="-128"/>
              </a:rPr>
              <a:t>Classroom demonstration</a:t>
            </a:r>
            <a:r>
              <a:rPr lang="en-US" b="1" i="1" baseline="0" dirty="0"/>
              <a:t>: </a:t>
            </a:r>
            <a:r>
              <a:rPr lang="en-US" b="0" i="0" baseline="0" dirty="0"/>
              <a:t>Think-Pair-Share: Staying Up-to-Date with GDP</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dirty="0"/>
              <a:t>This</a:t>
            </a:r>
            <a:r>
              <a:rPr lang="en-US" altLang="en-US" baseline="0" dirty="0"/>
              <a:t> is a good place to try the activity from the Interactive Instructor’s Guide on measuring GDP (see Tip #226). </a:t>
            </a:r>
          </a:p>
          <a:p>
            <a:pPr marL="171450" marR="0" lvl="0"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baseline="0" dirty="0"/>
              <a:t>Ask students to visit the BEA website (</a:t>
            </a:r>
            <a:r>
              <a:rPr lang="en-US" altLang="en-US" baseline="0" dirty="0" err="1"/>
              <a:t>www.bea.gov</a:t>
            </a:r>
            <a:r>
              <a:rPr lang="en-US" altLang="en-US" baseline="0" dirty="0"/>
              <a:t>) on a day that a news release will be posted, and have them review the release before class and to arrive prepared to pair up and discuss their findings with their peers.</a:t>
            </a:r>
          </a:p>
          <a:p>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a:t>Lecture notes:</a:t>
            </a:r>
            <a:endParaRPr lang="en-US" altLang="en-US" dirty="0"/>
          </a:p>
          <a:p>
            <a:r>
              <a:rPr lang="en-US" altLang="en-US" dirty="0"/>
              <a:t>Almost eight years after the official end of the Great Recession, the financial news is still filled with heated debates about the health of the economy. Almost certainly, you</a:t>
            </a:r>
            <a:r>
              <a:rPr lang="ja-JP" altLang="en-US" dirty="0"/>
              <a:t> </a:t>
            </a:r>
            <a:r>
              <a:rPr lang="en-US" altLang="ja-JP" dirty="0"/>
              <a:t>will find economists claiming both positive and negative conditions. </a:t>
            </a:r>
          </a:p>
          <a:p>
            <a:pPr marL="171450" indent="-171450">
              <a:buFont typeface="Arial" charset="0"/>
              <a:buChar char="•"/>
            </a:pPr>
            <a:r>
              <a:rPr lang="en-US" altLang="en-US" dirty="0"/>
              <a:t>You may also recall in the late 2000s recurring discussions about whether the economy was in recession.</a:t>
            </a:r>
          </a:p>
          <a:p>
            <a:endParaRPr lang="en-US" altLang="en-US" dirty="0"/>
          </a:p>
          <a:p>
            <a:r>
              <a:rPr lang="en-US" altLang="ja-JP" dirty="0"/>
              <a:t>So, even economists do not seem to agree on whether the economy is headed in a positive direction or a negative direction. Based on the above perceptions, it may seem like there is no good way of objectively measuring the performance of the </a:t>
            </a:r>
            <a:r>
              <a:rPr lang="en-US" altLang="ja-JP" dirty="0" err="1"/>
              <a:t>macroeconomy</a:t>
            </a:r>
            <a:r>
              <a:rPr lang="en-US" altLang="ja-JP" dirty="0"/>
              <a:t>.</a:t>
            </a:r>
          </a:p>
          <a:p>
            <a:endParaRPr lang="en-US" altLang="en-US" dirty="0"/>
          </a:p>
          <a:p>
            <a:r>
              <a:rPr lang="en-US" altLang="en-US" dirty="0"/>
              <a:t>However, there is a measure of the macroeconomic environment that measures production and income and is used by most economists. This measure is gross domestic product (GDP), which has been used to gauge macroeconomic performance since about the time of the Great Depression (see below,</a:t>
            </a:r>
            <a:r>
              <a:rPr lang="en-US" altLang="en-US" baseline="0" dirty="0"/>
              <a:t> </a:t>
            </a:r>
            <a:r>
              <a:rPr lang="en-US" altLang="en-US" dirty="0"/>
              <a:t>although informal financial accounting has existed for much longer [</a:t>
            </a:r>
            <a:r>
              <a:rPr lang="en-US" altLang="en-US" dirty="0" err="1"/>
              <a:t>Guitierrez</a:t>
            </a:r>
            <a:r>
              <a:rPr lang="en-US" altLang="en-US" dirty="0"/>
              <a:t> et al. (2007]).</a:t>
            </a:r>
          </a:p>
          <a:p>
            <a:endParaRPr lang="en-US" altLang="en-US" dirty="0"/>
          </a:p>
          <a:p>
            <a:r>
              <a:rPr lang="en-US" altLang="en-US" b="1" i="1" dirty="0"/>
              <a:t>Suggested reading:</a:t>
            </a:r>
          </a:p>
          <a:p>
            <a:r>
              <a:rPr lang="en-US" altLang="en-US" dirty="0"/>
              <a:t>This source discusses some of the history of national income accounting:</a:t>
            </a:r>
          </a:p>
          <a:p>
            <a:r>
              <a:rPr lang="en-US" altLang="en-US" dirty="0" err="1"/>
              <a:t>Marcuss</a:t>
            </a:r>
            <a:r>
              <a:rPr lang="en-US" altLang="en-US" dirty="0"/>
              <a:t>, Rosemary D. and Richard E. Kane, “U.S. National Income and Product Statistics: Born of the Great Depression and World War II.” </a:t>
            </a:r>
            <a:r>
              <a:rPr lang="en-US" altLang="en-US" i="1" dirty="0"/>
              <a:t>Survey</a:t>
            </a:r>
            <a:r>
              <a:rPr lang="en-US" altLang="en-US" dirty="0"/>
              <a:t> </a:t>
            </a:r>
            <a:r>
              <a:rPr lang="en-US" altLang="en-US" i="1" dirty="0"/>
              <a:t>87</a:t>
            </a:r>
            <a:r>
              <a:rPr lang="en-US" altLang="en-US" dirty="0"/>
              <a:t> (February 2007): 32–46.</a:t>
            </a:r>
          </a:p>
          <a:p>
            <a:endParaRPr lang="en-US" altLang="en-US" u="sng" dirty="0"/>
          </a:p>
          <a:p>
            <a:r>
              <a:rPr lang="en-US" altLang="en-US" u="sng" dirty="0"/>
              <a:t>Works Cited:</a:t>
            </a:r>
          </a:p>
          <a:p>
            <a:r>
              <a:rPr lang="en-US" altLang="en-US" dirty="0"/>
              <a:t>Gutierrez, Carlos M., Cynthia A. Glassman, J. Steven </a:t>
            </a:r>
            <a:r>
              <a:rPr lang="en-US" altLang="en-US" dirty="0" err="1"/>
              <a:t>Landefeld</a:t>
            </a:r>
            <a:r>
              <a:rPr lang="en-US" altLang="en-US" dirty="0"/>
              <a:t>, and Rosemary D. </a:t>
            </a:r>
            <a:r>
              <a:rPr lang="en-US" altLang="en-US" dirty="0" err="1"/>
              <a:t>Marcuss</a:t>
            </a:r>
            <a:r>
              <a:rPr lang="en-US" altLang="en-US" dirty="0"/>
              <a:t>. “An Introduction to the National Income and Product Accounts.” </a:t>
            </a:r>
            <a:r>
              <a:rPr lang="en-US" altLang="en-US" i="1" dirty="0"/>
              <a:t>Methodology Papers: U.S. National Income and Product Accounts</a:t>
            </a:r>
            <a:r>
              <a:rPr lang="en-US" altLang="en-US" dirty="0"/>
              <a:t> (September 2007): 1–27.</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a:t>Lecture notes:</a:t>
            </a:r>
          </a:p>
          <a:p>
            <a:r>
              <a:rPr lang="en-US" altLang="en-US" b="0" i="0" dirty="0"/>
              <a:t>Consumption</a:t>
            </a:r>
            <a:r>
              <a:rPr lang="en-US" altLang="en-US" b="0" i="0" baseline="0" dirty="0"/>
              <a:t> includes the final purchases of goods and services by households, with the exception of new housing. </a:t>
            </a:r>
          </a:p>
          <a:p>
            <a:endParaRPr lang="en-US" altLang="en-US" b="0" i="0" baseline="0" dirty="0"/>
          </a:p>
          <a:p>
            <a:r>
              <a:rPr lang="en-US" altLang="en-US" b="0" i="0" dirty="0"/>
              <a:t>Consumption can be subdivided into three categories:</a:t>
            </a:r>
            <a:r>
              <a:rPr lang="en-US" altLang="en-US" b="0" i="0" baseline="0" dirty="0"/>
              <a:t> </a:t>
            </a:r>
          </a:p>
          <a:p>
            <a:pPr marL="228600" indent="-228600">
              <a:buFont typeface="+mj-lt"/>
              <a:buAutoNum type="arabicPeriod"/>
            </a:pPr>
            <a:r>
              <a:rPr lang="en-US" altLang="en-US" b="0" i="0" baseline="0" dirty="0"/>
              <a:t>Durable goods</a:t>
            </a:r>
          </a:p>
          <a:p>
            <a:pPr marL="228600" indent="-228600">
              <a:buFont typeface="+mj-lt"/>
              <a:buAutoNum type="arabicPeriod"/>
            </a:pPr>
            <a:r>
              <a:rPr lang="en-US" altLang="en-US" b="0" i="0" baseline="0" dirty="0"/>
              <a:t>Nondurable goods</a:t>
            </a:r>
          </a:p>
          <a:p>
            <a:pPr marL="228600" indent="-228600">
              <a:buFont typeface="+mj-lt"/>
              <a:buAutoNum type="arabicPeriod"/>
            </a:pPr>
            <a:r>
              <a:rPr lang="en-US" altLang="en-US" b="0" i="0" baseline="0" dirty="0"/>
              <a:t>Services </a:t>
            </a:r>
          </a:p>
          <a:p>
            <a:endParaRPr lang="en-US" altLang="en-US" sz="2800" b="0" i="0" baseline="0" dirty="0">
              <a:latin typeface="Helvetica Neue" pitchFamily="3" charset="0"/>
            </a:endParaRPr>
          </a:p>
          <a:p>
            <a:r>
              <a:rPr lang="en-US" altLang="en-US" sz="2800" dirty="0">
                <a:latin typeface="Helvetica Neue" pitchFamily="3" charset="0"/>
              </a:rPr>
              <a:t>Durable goods: </a:t>
            </a:r>
          </a:p>
          <a:p>
            <a:pPr marL="457200" indent="-457200">
              <a:buFont typeface="Arial" charset="0"/>
              <a:buChar char="•"/>
            </a:pPr>
            <a:r>
              <a:rPr lang="en-US" altLang="en-US" sz="2800" dirty="0">
                <a:latin typeface="Helvetica Neue" pitchFamily="3" charset="0"/>
              </a:rPr>
              <a:t>Goods </a:t>
            </a:r>
            <a:r>
              <a:rPr lang="en-US" altLang="en-US" sz="2400" dirty="0">
                <a:latin typeface="Helvetica Neue" pitchFamily="3" charset="0"/>
              </a:rPr>
              <a:t>consumed over a long period of time, such as cars</a:t>
            </a:r>
            <a:r>
              <a:rPr lang="en-US" altLang="en-US" sz="2400" baseline="0" dirty="0">
                <a:latin typeface="Helvetica Neue" pitchFamily="3" charset="0"/>
              </a:rPr>
              <a:t> and appliances. </a:t>
            </a:r>
          </a:p>
          <a:p>
            <a:pPr marL="457200" indent="-457200">
              <a:buFont typeface="Arial" charset="0"/>
              <a:buChar char="•"/>
            </a:pPr>
            <a:r>
              <a:rPr lang="en-US" altLang="en-US" sz="2400" baseline="0" dirty="0">
                <a:latin typeface="Helvetica Neue" pitchFamily="3" charset="0"/>
              </a:rPr>
              <a:t>They are more subject to cyclical fluctuations, as people tend to postpone buying goods that last for many years when the economy is struggling. </a:t>
            </a:r>
          </a:p>
          <a:p>
            <a:pPr marL="457200" indent="-457200">
              <a:buFont typeface="Arial" charset="0"/>
              <a:buChar char="•"/>
            </a:pPr>
            <a:r>
              <a:rPr lang="en-US" altLang="en-US" sz="2800" dirty="0">
                <a:latin typeface="Helvetica Neue" pitchFamily="3" charset="0"/>
              </a:rPr>
              <a:t>A refrigerator</a:t>
            </a:r>
            <a:r>
              <a:rPr lang="en-US" altLang="en-US" sz="2800" baseline="0" dirty="0">
                <a:latin typeface="Helvetica Neue" pitchFamily="3" charset="0"/>
              </a:rPr>
              <a:t> is an example of a durable good. </a:t>
            </a:r>
          </a:p>
          <a:p>
            <a:pPr marL="914400" lvl="1" indent="-457200">
              <a:buFont typeface="Arial" charset="0"/>
              <a:buChar char="•"/>
            </a:pPr>
            <a:r>
              <a:rPr lang="en-US" altLang="en-US" sz="2800" baseline="0" dirty="0">
                <a:latin typeface="Helvetica Neue" pitchFamily="3" charset="0"/>
              </a:rPr>
              <a:t>If economic times are bad (job loss, high levels of uncertainty, lower incomes), you can likely delay the purchase of a new refrigerator and still use your old one for a few more months.</a:t>
            </a:r>
            <a:endParaRPr lang="en-US" altLang="en-US" sz="2800" dirty="0">
              <a:latin typeface="Helvetica Neue" pitchFamily="3" charset="0"/>
            </a:endParaRPr>
          </a:p>
          <a:p>
            <a:pPr eaLnBrk="1" hangingPunct="1"/>
            <a:endParaRPr lang="en-US" altLang="en-US" sz="2800" dirty="0">
              <a:latin typeface="Helvetica Neue" pitchFamily="3" charset="0"/>
            </a:endParaRPr>
          </a:p>
          <a:p>
            <a:pPr eaLnBrk="1" hangingPunct="1"/>
            <a:r>
              <a:rPr lang="en-US" altLang="en-US" sz="2800" dirty="0">
                <a:latin typeface="Helvetica Neue" pitchFamily="3" charset="0"/>
              </a:rPr>
              <a:t>Nondurable goods:</a:t>
            </a:r>
            <a:r>
              <a:rPr lang="en-US" altLang="en-US" sz="2800" baseline="0" dirty="0">
                <a:latin typeface="Helvetica Neue" pitchFamily="3" charset="0"/>
              </a:rPr>
              <a:t> </a:t>
            </a:r>
          </a:p>
          <a:p>
            <a:pPr marL="342900" indent="-342900" eaLnBrk="1" hangingPunct="1">
              <a:buFont typeface="Arial" charset="0"/>
              <a:buChar char="•"/>
            </a:pPr>
            <a:r>
              <a:rPr lang="en-US" altLang="en-US" sz="2400" baseline="0" dirty="0">
                <a:latin typeface="Helvetica Neue" pitchFamily="3" charset="0"/>
              </a:rPr>
              <a:t>G</a:t>
            </a:r>
            <a:r>
              <a:rPr lang="en-US" altLang="en-US" sz="2400" dirty="0">
                <a:latin typeface="Helvetica Neue" pitchFamily="3" charset="0"/>
              </a:rPr>
              <a:t>oods consumed over a short period of time,</a:t>
            </a:r>
            <a:r>
              <a:rPr lang="en-US" altLang="en-US" sz="2400" baseline="0" dirty="0">
                <a:latin typeface="Helvetica Neue" pitchFamily="3" charset="0"/>
              </a:rPr>
              <a:t> such as g</a:t>
            </a:r>
            <a:r>
              <a:rPr lang="en-US" altLang="en-US" sz="2400" dirty="0">
                <a:latin typeface="Helvetica Neue" pitchFamily="3" charset="0"/>
              </a:rPr>
              <a:t>roceries, magazines, and medicines. </a:t>
            </a:r>
          </a:p>
          <a:p>
            <a:pPr marL="342900" indent="-342900" eaLnBrk="1" hangingPunct="1">
              <a:buFont typeface="Arial" charset="0"/>
              <a:buChar char="•"/>
            </a:pPr>
            <a:r>
              <a:rPr lang="en-US" altLang="en-US" sz="2400" baseline="0" dirty="0">
                <a:latin typeface="Helvetica Neue" pitchFamily="3" charset="0"/>
              </a:rPr>
              <a:t>They are not affected as much by cyclical fluctuations. Since nondurable goods do not last as long, they are usually purchased irrespective of the economic environment.</a:t>
            </a:r>
          </a:p>
          <a:p>
            <a:pPr marL="342900" indent="-342900" eaLnBrk="1" hangingPunct="1">
              <a:buFont typeface="Arial" charset="0"/>
              <a:buChar char="•"/>
            </a:pPr>
            <a:r>
              <a:rPr lang="en-US" altLang="en-US" dirty="0"/>
              <a:t>Groceries</a:t>
            </a:r>
            <a:r>
              <a:rPr lang="en-US" altLang="en-US" baseline="0" dirty="0"/>
              <a:t> are an example of nondurable goods. </a:t>
            </a:r>
          </a:p>
          <a:p>
            <a:pPr marL="800100" lvl="1" indent="-342900" eaLnBrk="1" hangingPunct="1">
              <a:buFont typeface="Arial" charset="0"/>
              <a:buChar char="•"/>
            </a:pPr>
            <a:r>
              <a:rPr lang="en-US" altLang="en-US" baseline="0" dirty="0"/>
              <a:t>People will always need to eat and will purchase groceries regardless of economic conditions. </a:t>
            </a:r>
          </a:p>
          <a:p>
            <a:pPr marL="800100" lvl="1" indent="-342900" eaLnBrk="1" hangingPunct="1">
              <a:buFont typeface="Arial" charset="0"/>
              <a:buChar char="•"/>
            </a:pPr>
            <a:r>
              <a:rPr lang="en-US" altLang="en-US" baseline="0" dirty="0"/>
              <a:t>However, </a:t>
            </a:r>
            <a:r>
              <a:rPr lang="en-US" altLang="en-US" sz="1200" baseline="0" dirty="0">
                <a:latin typeface="Helvetica Neue" pitchFamily="3" charset="0"/>
              </a:rPr>
              <a:t>people may substitute lower-quality (lower-cost) nondurable goods during economic contractions.</a:t>
            </a:r>
            <a:endParaRPr lang="en-US" altLang="en-US" sz="1200" dirty="0">
              <a:latin typeface="Helvetica Neue" pitchFamily="3"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2400" b="1" i="1" dirty="0"/>
              <a:t>Lecture </a:t>
            </a:r>
            <a:r>
              <a:rPr lang="en-US" altLang="en-US" sz="2400" b="1" i="1" dirty="0" smtClean="0"/>
              <a:t>notes</a:t>
            </a:r>
            <a:r>
              <a:rPr lang="en-US" altLang="en-US" sz="2400" b="1" i="1" dirty="0"/>
              <a:t>:</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en-US" sz="2400" dirty="0">
              <a:latin typeface="Helvetica Neue" pitchFamily="3"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2400" dirty="0">
                <a:latin typeface="Helvetica Neue" pitchFamily="3" charset="0"/>
              </a:rPr>
              <a:t>Investment purchases include:</a:t>
            </a:r>
          </a:p>
          <a:p>
            <a:pPr marL="342900" marR="0" lvl="0" indent="-34290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sz="2400" dirty="0">
                <a:latin typeface="Helvetica Neue" pitchFamily="3" charset="0"/>
              </a:rPr>
              <a:t>Capital spending</a:t>
            </a:r>
          </a:p>
          <a:p>
            <a:pPr marL="342900" marR="0" lvl="0" indent="-34290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sz="2400" dirty="0">
                <a:latin typeface="Helvetica Neue" pitchFamily="3" charset="0"/>
              </a:rPr>
              <a:t>Changes in business inventories</a:t>
            </a:r>
          </a:p>
          <a:p>
            <a:pPr marL="342900" marR="0" lvl="0" indent="-34290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sz="2000" dirty="0">
                <a:latin typeface="Helvetica Neue" pitchFamily="3" charset="0"/>
                <a:ea typeface="Helvetica Neue" pitchFamily="3" charset="0"/>
                <a:cs typeface="Arial" panose="020B0604020202020204" pitchFamily="34" charset="0"/>
              </a:rPr>
              <a:t>New residential housing</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en-US" sz="2000" dirty="0">
              <a:latin typeface="Helvetica Neue" pitchFamily="3" charset="0"/>
              <a:ea typeface="Helvetica Neue" pitchFamily="3" charset="0"/>
              <a:cs typeface="Arial" panose="020B0604020202020204" pitchFamily="34"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2000" dirty="0">
                <a:latin typeface="Helvetica Neue" pitchFamily="3" charset="0"/>
                <a:ea typeface="Helvetica Neue" pitchFamily="3" charset="0"/>
                <a:cs typeface="Arial" panose="020B0604020202020204" pitchFamily="34" charset="0"/>
              </a:rPr>
              <a:t>Capital purchases include</a:t>
            </a:r>
            <a:r>
              <a:rPr lang="en-US" altLang="en-US" sz="2000" baseline="0" dirty="0">
                <a:latin typeface="Helvetica Neue" pitchFamily="3" charset="0"/>
                <a:ea typeface="Helvetica Neue" pitchFamily="3" charset="0"/>
                <a:cs typeface="Arial" panose="020B0604020202020204" pitchFamily="34" charset="0"/>
              </a:rPr>
              <a:t> any private spending on goods used to produce future output. </a:t>
            </a:r>
          </a:p>
          <a:p>
            <a:pPr marL="342900" marR="0" lvl="0" indent="-34290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sz="2000" baseline="0" dirty="0">
                <a:latin typeface="Helvetica Neue" pitchFamily="3" charset="0"/>
                <a:ea typeface="Helvetica Neue" pitchFamily="3" charset="0"/>
                <a:cs typeface="Arial" panose="020B0604020202020204" pitchFamily="34" charset="0"/>
              </a:rPr>
              <a:t>This includes small purchases such as tools, as well as other more substantial spending such as equipment, computers, and factories.</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en-US" sz="2000" baseline="0" dirty="0">
              <a:latin typeface="Helvetica Neue" pitchFamily="3" charset="0"/>
              <a:ea typeface="Helvetica Neue" pitchFamily="3" charset="0"/>
              <a:cs typeface="Arial" panose="020B0604020202020204" pitchFamily="34"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2000" dirty="0">
                <a:latin typeface="Helvetica Neue" pitchFamily="3" charset="0"/>
                <a:ea typeface="Helvetica Neue" pitchFamily="3" charset="0"/>
                <a:cs typeface="Arial" panose="020B0604020202020204" pitchFamily="34" charset="0"/>
              </a:rPr>
              <a:t>Inventories</a:t>
            </a:r>
            <a:r>
              <a:rPr lang="en-US" altLang="en-US" sz="2000" baseline="0" dirty="0">
                <a:latin typeface="Helvetica Neue" pitchFamily="3" charset="0"/>
                <a:ea typeface="Helvetica Neue" pitchFamily="3" charset="0"/>
                <a:cs typeface="Arial" panose="020B0604020202020204" pitchFamily="34" charset="0"/>
              </a:rPr>
              <a:t> are goods that have been produced but not yet sold, representing a future increase in output. </a:t>
            </a:r>
            <a:r>
              <a:rPr lang="en-US" altLang="en-US" sz="2000" dirty="0">
                <a:latin typeface="Helvetica Neue" pitchFamily="3" charset="0"/>
                <a:ea typeface="Helvetica Neue" pitchFamily="3" charset="0"/>
                <a:cs typeface="Arial" panose="020B0604020202020204" pitchFamily="34" charset="0"/>
              </a:rPr>
              <a:t>An increase in inventory allows the firm to produce more and is an investment for the future.</a:t>
            </a:r>
            <a:r>
              <a:rPr lang="en-US" altLang="en-US" sz="2000" baseline="0" dirty="0">
                <a:latin typeface="Helvetica Neue" pitchFamily="3" charset="0"/>
                <a:ea typeface="Helvetica Neue" pitchFamily="3" charset="0"/>
                <a:cs typeface="Arial" panose="020B0604020202020204" pitchFamily="34" charset="0"/>
              </a:rPr>
              <a:t> For example:</a:t>
            </a:r>
          </a:p>
          <a:p>
            <a:pPr marL="342900" marR="0" lvl="0" indent="-34290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sz="2000" baseline="0" dirty="0">
                <a:latin typeface="Helvetica Neue" pitchFamily="3" charset="0"/>
                <a:ea typeface="Helvetica Neue" pitchFamily="3" charset="0"/>
                <a:cs typeface="Arial" panose="020B0604020202020204" pitchFamily="34" charset="0"/>
              </a:rPr>
              <a:t>A </a:t>
            </a:r>
            <a:r>
              <a:rPr lang="en-US" altLang="en-US" sz="2000" dirty="0"/>
              <a:t>large book-printing company is confident that demand for books and magazines will be robust in the months ahead. </a:t>
            </a:r>
          </a:p>
          <a:p>
            <a:pPr marL="342900" marR="0" lvl="0" indent="-34290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sz="2000" dirty="0"/>
              <a:t>It increases its supply of paper so it will</a:t>
            </a:r>
            <a:r>
              <a:rPr lang="en-US" altLang="en-US" sz="2000" baseline="0" dirty="0"/>
              <a:t> not have a shortage when demand increases.</a:t>
            </a:r>
            <a:r>
              <a:rPr lang="en-US" altLang="en-US" sz="2000" dirty="0"/>
              <a:t> </a:t>
            </a:r>
          </a:p>
          <a:p>
            <a:pPr marL="342900" marR="0" lvl="0" indent="-34290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sz="2000" dirty="0"/>
              <a:t>Paper takes a long time to deliver from factories, and if the company does </a:t>
            </a:r>
            <a:r>
              <a:rPr lang="en-US" altLang="en-US" sz="2000" baseline="0" dirty="0"/>
              <a:t>not</a:t>
            </a:r>
            <a:r>
              <a:rPr lang="en-US" altLang="ja-JP" sz="2000" dirty="0"/>
              <a:t> have the paper on hand when orders come through, it will lose the business, as the book or magazine publisher keeps searching for a printer who has the paper on hand. </a:t>
            </a:r>
          </a:p>
          <a:p>
            <a:pPr marL="342900" marR="0" lvl="0" indent="-342900" algn="l" defTabSz="457200" rtl="0" eaLnBrk="0" fontAlgn="base" latinLnBrk="0" hangingPunct="0">
              <a:lnSpc>
                <a:spcPct val="100000"/>
              </a:lnSpc>
              <a:spcBef>
                <a:spcPct val="30000"/>
              </a:spcBef>
              <a:spcAft>
                <a:spcPct val="0"/>
              </a:spcAft>
              <a:buClrTx/>
              <a:buSzTx/>
              <a:buFont typeface="Arial" charset="0"/>
              <a:buChar char="•"/>
              <a:tabLst/>
              <a:defRPr/>
            </a:pPr>
            <a:r>
              <a:rPr lang="en-US" altLang="ja-JP" sz="2000" dirty="0"/>
              <a:t>The increase in the supply of paper purchased</a:t>
            </a:r>
            <a:r>
              <a:rPr lang="en-US" altLang="ja-JP" sz="2000" baseline="0" dirty="0"/>
              <a:t> by the printing company represents an increase in inventories and a predicted increase in future production.</a:t>
            </a:r>
            <a:endParaRPr lang="en-US" altLang="ja-JP" sz="2000"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en-US" sz="2000" dirty="0">
              <a:latin typeface="Helvetica Neue" pitchFamily="3" charset="0"/>
              <a:ea typeface="Helvetica Neue" pitchFamily="3" charset="0"/>
              <a:cs typeface="Arial" panose="020B0604020202020204" pitchFamily="34"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2000" dirty="0">
                <a:latin typeface="Helvetica Neue" pitchFamily="3" charset="0"/>
                <a:ea typeface="Helvetica Neue" pitchFamily="3" charset="0"/>
                <a:cs typeface="Arial" panose="020B0604020202020204" pitchFamily="34" charset="0"/>
              </a:rPr>
              <a:t>New home purchases by consumers are also counted</a:t>
            </a:r>
            <a:r>
              <a:rPr lang="en-US" altLang="en-US" sz="2000" baseline="0" dirty="0">
                <a:latin typeface="Helvetica Neue" pitchFamily="3" charset="0"/>
                <a:ea typeface="Helvetica Neue" pitchFamily="3" charset="0"/>
                <a:cs typeface="Arial" panose="020B0604020202020204" pitchFamily="34" charset="0"/>
              </a:rPr>
              <a:t> as investment, </a:t>
            </a:r>
            <a:r>
              <a:rPr lang="en-US" altLang="en-US" sz="2000" i="1" baseline="0" dirty="0">
                <a:latin typeface="Helvetica Neue" pitchFamily="3" charset="0"/>
                <a:ea typeface="Helvetica Neue" pitchFamily="3" charset="0"/>
                <a:cs typeface="Arial" panose="020B0604020202020204" pitchFamily="34" charset="0"/>
              </a:rPr>
              <a:t>not</a:t>
            </a:r>
            <a:r>
              <a:rPr lang="en-US" altLang="en-US" sz="2000" i="0" baseline="0" dirty="0">
                <a:latin typeface="Helvetica Neue" pitchFamily="3" charset="0"/>
                <a:ea typeface="Helvetica Neue" pitchFamily="3" charset="0"/>
                <a:cs typeface="Arial" panose="020B0604020202020204" pitchFamily="34" charset="0"/>
              </a:rPr>
              <a:t> consumption.</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en-US" sz="2000" i="0" baseline="0" dirty="0">
              <a:latin typeface="Helvetica Neue" pitchFamily="3" charset="0"/>
              <a:cs typeface="Arial" panose="020B0604020202020204" pitchFamily="34"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2400" dirty="0">
                <a:latin typeface="Helvetica Neue" pitchFamily="3" charset="0"/>
              </a:rPr>
              <a:t>Note</a:t>
            </a:r>
            <a:r>
              <a:rPr lang="en-US" altLang="en-US" sz="2400" baseline="0" dirty="0">
                <a:latin typeface="Helvetica Neue" pitchFamily="3" charset="0"/>
              </a:rPr>
              <a:t> that i</a:t>
            </a:r>
            <a:r>
              <a:rPr lang="en-US" altLang="en-US" sz="2400" dirty="0">
                <a:latin typeface="Helvetica Neue" pitchFamily="3" charset="0"/>
              </a:rPr>
              <a:t>nvestment is </a:t>
            </a:r>
            <a:r>
              <a:rPr lang="en-US" altLang="en-US" sz="2400" i="1" dirty="0">
                <a:latin typeface="Helvetica Neue" pitchFamily="3" charset="0"/>
              </a:rPr>
              <a:t>not</a:t>
            </a:r>
            <a:r>
              <a:rPr lang="en-US" altLang="en-US" sz="2400" dirty="0">
                <a:latin typeface="Helvetica Neue" pitchFamily="3" charset="0"/>
              </a:rPr>
              <a:t> </a:t>
            </a:r>
            <a:r>
              <a:rPr lang="ja-JP" altLang="en-US" sz="2400" dirty="0">
                <a:latin typeface="Helvetica Neue" pitchFamily="3" charset="0"/>
              </a:rPr>
              <a:t>“</a:t>
            </a:r>
            <a:r>
              <a:rPr lang="en-US" altLang="ja-JP" sz="2400" dirty="0">
                <a:latin typeface="Helvetica Neue" pitchFamily="3" charset="0"/>
              </a:rPr>
              <a:t>investing</a:t>
            </a:r>
            <a:r>
              <a:rPr lang="ja-JP" altLang="en-US" sz="2400" dirty="0">
                <a:latin typeface="Helvetica Neue" pitchFamily="3" charset="0"/>
              </a:rPr>
              <a:t>”</a:t>
            </a:r>
            <a:r>
              <a:rPr lang="en-US" altLang="ja-JP" sz="2400" dirty="0">
                <a:latin typeface="Helvetica Neue" pitchFamily="3" charset="0"/>
              </a:rPr>
              <a:t> in stocks and bonds. Again,</a:t>
            </a:r>
            <a:r>
              <a:rPr lang="en-US" altLang="ja-JP" sz="2400" baseline="0" dirty="0">
                <a:latin typeface="Helvetica Neue" pitchFamily="3" charset="0"/>
              </a:rPr>
              <a:t> these purchases do not represent new production.</a:t>
            </a:r>
            <a:endParaRPr lang="en-US" altLang="en-US" sz="2800" dirty="0">
              <a:latin typeface="Helvetica Neue" pitchFamily="3" charset="0"/>
            </a:endParaRPr>
          </a:p>
          <a:p>
            <a:endParaRPr lang="en-US" alt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b="1" i="1" dirty="0"/>
              <a:t>Real-world</a:t>
            </a:r>
            <a:r>
              <a:rPr lang="en-US" altLang="en-US" b="1" i="1" baseline="0" dirty="0"/>
              <a:t> example: </a:t>
            </a:r>
            <a:r>
              <a:rPr lang="en-US" altLang="en-US" b="0" i="0" baseline="0" dirty="0"/>
              <a:t>How Lady Gaga Is Changing GDP</a:t>
            </a:r>
            <a:endParaRPr lang="en-US" altLang="en-US" b="1" i="1" dirty="0"/>
          </a:p>
          <a:p>
            <a:pPr marL="171450" marR="0" lvl="0"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baseline="0" dirty="0"/>
              <a:t>Ask students to listen to the podcast linked in Tip #215 in the Interactive Instructor’s Guide, or ask them to read the short synopsis by </a:t>
            </a:r>
            <a:r>
              <a:rPr lang="en-US" altLang="en-US" i="0" baseline="0" dirty="0"/>
              <a:t>the </a:t>
            </a:r>
            <a:r>
              <a:rPr lang="en-US" altLang="en-US" i="1" baseline="0" dirty="0"/>
              <a:t>Wall Street Journal</a:t>
            </a:r>
            <a:r>
              <a:rPr lang="en-US" altLang="en-US" i="0" baseline="0" dirty="0"/>
              <a:t> (both are based on the BEA’s paper outlining the changes that took place during the summer of 2013).</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200" b="1" i="1" u="none" strike="noStrike" kern="1200" cap="none" spc="0" normalizeH="0" baseline="0" noProof="0" dirty="0">
                <a:ln>
                  <a:noFill/>
                </a:ln>
                <a:solidFill>
                  <a:prstClr val="black"/>
                </a:solidFill>
                <a:effectLst/>
                <a:uLnTx/>
                <a:uFillTx/>
                <a:latin typeface="+mn-lt"/>
                <a:ea typeface="MS PGothic" pitchFamily="34" charset="-128"/>
              </a:rPr>
              <a:t>Lecture notes:</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S PGothic" pitchFamily="34" charset="-128"/>
              </a:rPr>
              <a:t>Government purchases include spending on goods and service by state, local, and federal governments. This includes employee salaries, public works projects, schools, national defense, and post offices.</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mn-lt"/>
              <a:ea typeface="MS PGothic"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S PGothic" pitchFamily="34" charset="-128"/>
              </a:rPr>
              <a:t>Transfer payments are government outlays to households, including welfare and social security. Transfer payments are </a:t>
            </a:r>
            <a:r>
              <a:rPr kumimoji="0" lang="en-US" altLang="en-US" sz="1200" b="0" i="1" u="none" strike="noStrike" kern="1200" cap="none" spc="0" normalizeH="0" baseline="0" noProof="0" dirty="0">
                <a:ln>
                  <a:noFill/>
                </a:ln>
                <a:solidFill>
                  <a:prstClr val="black"/>
                </a:solidFill>
                <a:effectLst/>
                <a:uLnTx/>
                <a:uFillTx/>
                <a:latin typeface="+mn-lt"/>
                <a:ea typeface="MS PGothic" pitchFamily="34" charset="-128"/>
              </a:rPr>
              <a:t>not</a:t>
            </a:r>
            <a:r>
              <a:rPr kumimoji="0" lang="en-US" altLang="en-US" sz="1200" b="0" i="0" u="none" strike="noStrike" kern="1200" cap="none" spc="0" normalizeH="0" baseline="0" noProof="0" dirty="0">
                <a:ln>
                  <a:noFill/>
                </a:ln>
                <a:solidFill>
                  <a:prstClr val="black"/>
                </a:solidFill>
                <a:effectLst/>
                <a:uLnTx/>
                <a:uFillTx/>
                <a:latin typeface="+mn-lt"/>
                <a:ea typeface="MS PGothic" pitchFamily="34" charset="-128"/>
              </a:rPr>
              <a:t> included as part of government purchases. While transfer payments do increase household income, this does not fit into the expenditure definition of GDP. However, when households spend this income, it does enter into GDP as part of consumption or investment.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a:t>Lecture notes:</a:t>
            </a:r>
            <a:endParaRPr lang="en-US" altLang="en-US" dirty="0"/>
          </a:p>
          <a:p>
            <a:pPr marL="171450" indent="-171450">
              <a:buFont typeface="Arial" charset="0"/>
              <a:buChar char="•"/>
            </a:pPr>
            <a:r>
              <a:rPr lang="en-US" altLang="en-US" dirty="0"/>
              <a:t>Imports are subtracted from the total level of GDP</a:t>
            </a:r>
            <a:r>
              <a:rPr lang="en-US" altLang="en-US" baseline="0" dirty="0"/>
              <a:t> because </a:t>
            </a:r>
            <a:r>
              <a:rPr lang="en-US" altLang="en-US" dirty="0"/>
              <a:t>they were no</a:t>
            </a:r>
            <a:r>
              <a:rPr lang="en-US" altLang="ja-JP" dirty="0"/>
              <a:t>t produced here (even though they are used here).</a:t>
            </a:r>
            <a:r>
              <a:rPr lang="en-US" altLang="ja-JP" baseline="0" dirty="0"/>
              <a:t> GDP is intended to measure </a:t>
            </a:r>
            <a:r>
              <a:rPr lang="en-US" altLang="ja-JP" i="1" baseline="0" dirty="0"/>
              <a:t>domestic </a:t>
            </a:r>
            <a:r>
              <a:rPr lang="en-US" altLang="ja-JP" i="0" baseline="0" dirty="0"/>
              <a:t>production. </a:t>
            </a:r>
          </a:p>
          <a:p>
            <a:pPr marL="171450" indent="-171450">
              <a:buFont typeface="Arial" charset="0"/>
              <a:buChar char="•"/>
            </a:pPr>
            <a:r>
              <a:rPr lang="en-US" altLang="en-US" dirty="0"/>
              <a:t>Exports enter</a:t>
            </a:r>
            <a:r>
              <a:rPr lang="en-US" altLang="en-US" baseline="0" dirty="0"/>
              <a:t> positively into the GDP equation </a:t>
            </a:r>
            <a:r>
              <a:rPr lang="en-US" altLang="en-US" dirty="0"/>
              <a:t>because they are part of domestic production.</a:t>
            </a:r>
          </a:p>
          <a:p>
            <a:pPr marL="171450" indent="-171450">
              <a:buFont typeface="Arial" charset="0"/>
              <a:buChar char="•"/>
            </a:pPr>
            <a:r>
              <a:rPr lang="en-US" altLang="en-US" dirty="0"/>
              <a:t>Imports and exports will be discussed in more detail in Chapter 32.</a:t>
            </a:r>
          </a:p>
          <a:p>
            <a:pPr marL="171450" indent="-171450">
              <a:buFont typeface="Arial" charset="0"/>
              <a:buChar char="•"/>
            </a:pPr>
            <a:r>
              <a:rPr lang="en-US" altLang="en-US" dirty="0"/>
              <a:t>A trade deficit is not necessarily “bad” for the United States, even though</a:t>
            </a:r>
            <a:r>
              <a:rPr lang="en-US" altLang="en-US" baseline="0" dirty="0"/>
              <a:t> it does decrease GDP. All else equal, a trade deficit implies that people in the United States are consuming more goods and services. </a:t>
            </a:r>
            <a:endParaRPr lang="en-US" altLang="ja-JP" dirty="0"/>
          </a:p>
          <a:p>
            <a:endParaRPr lang="en-US" altLang="en-US" dirty="0"/>
          </a:p>
          <a:p>
            <a:r>
              <a:rPr lang="en-US" altLang="en-US" b="1" i="1" u="none" dirty="0"/>
              <a:t>Suggested</a:t>
            </a:r>
            <a:r>
              <a:rPr lang="en-US" altLang="en-US" b="1" i="1" u="none" baseline="0" dirty="0"/>
              <a:t> reading:</a:t>
            </a:r>
            <a:endParaRPr lang="en-US" altLang="en-US" b="1" i="1" u="none" dirty="0"/>
          </a:p>
          <a:p>
            <a:r>
              <a:rPr lang="en-US" altLang="en-US" u="none" dirty="0"/>
              <a:t>This</a:t>
            </a:r>
            <a:r>
              <a:rPr lang="en-US" altLang="en-US" u="none" baseline="0" dirty="0"/>
              <a:t> article discusses some of the potential benefits of a trade deficit (related to capital flows) in more detail:</a:t>
            </a:r>
            <a:endParaRPr lang="en-US" altLang="en-US" u="none" dirty="0"/>
          </a:p>
          <a:p>
            <a:r>
              <a:rPr lang="en-US" altLang="en-US" dirty="0"/>
              <a:t>http://www.nytimes.com/2016/12/02/upshot/want-to-rev-up-the-economy-dont-worry-about-the-trade-deficit.html?mwrsm=Email&amp;_r=0</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a:t>Lecture notes:</a:t>
            </a:r>
            <a:endParaRPr lang="en-US" altLang="en-US" b="1" dirty="0"/>
          </a:p>
          <a:p>
            <a:r>
              <a:rPr lang="en-US" altLang="en-US" dirty="0"/>
              <a:t>Generally,</a:t>
            </a:r>
            <a:r>
              <a:rPr lang="en-US" altLang="en-US" baseline="0" dirty="0"/>
              <a:t> prices rise over time. Therefore, if we do not take this into account when measuring GDP and trying to make historical comparisons, we will likely overestimate increases in GDP. Nominal GDP is calculated by aggregating the market value (price times quantity) of goods and services produced in a country during a given time period. The prices at the time GDP is calculated are used to compute nominal GDP.</a:t>
            </a:r>
          </a:p>
          <a:p>
            <a:endParaRPr lang="en-US" altLang="en-US" baseline="0" dirty="0"/>
          </a:p>
          <a:p>
            <a:pPr marL="171450" indent="-171450" eaLnBrk="1" hangingPunct="1">
              <a:spcBef>
                <a:spcPct val="0"/>
              </a:spcBef>
              <a:buFont typeface="Arial" charset="0"/>
              <a:buChar char="•"/>
            </a:pPr>
            <a:r>
              <a:rPr lang="en-US" dirty="0">
                <a:latin typeface="Calibri" charset="0"/>
                <a:ea typeface="ＭＳ Ｐゴシック" charset="0"/>
                <a:cs typeface="ＭＳ Ｐゴシック" charset="0"/>
              </a:rPr>
              <a:t>GDP is intended</a:t>
            </a:r>
            <a:r>
              <a:rPr lang="en-US" baseline="0" dirty="0">
                <a:latin typeface="Calibri" charset="0"/>
                <a:ea typeface="ＭＳ Ｐゴシック" charset="0"/>
                <a:cs typeface="ＭＳ Ｐゴシック" charset="0"/>
              </a:rPr>
              <a:t> to measure changes in production. </a:t>
            </a:r>
          </a:p>
          <a:p>
            <a:pPr marL="628650" lvl="1" indent="-171450" eaLnBrk="1" hangingPunct="1">
              <a:spcBef>
                <a:spcPct val="0"/>
              </a:spcBef>
              <a:buFont typeface="Arial" charset="0"/>
              <a:buChar char="•"/>
            </a:pPr>
            <a:r>
              <a:rPr lang="en-US" baseline="0" dirty="0">
                <a:latin typeface="Calibri" charset="0"/>
                <a:ea typeface="ＭＳ Ｐゴシック" charset="0"/>
                <a:cs typeface="ＭＳ Ｐゴシック" charset="0"/>
              </a:rPr>
              <a:t>So, we want to be sure to hold prices constant over time to be able to differentiate between changes in quantities and changes in prices.</a:t>
            </a:r>
          </a:p>
          <a:p>
            <a:pPr marL="171450" lvl="0" indent="-171450" eaLnBrk="1" hangingPunct="1">
              <a:spcBef>
                <a:spcPct val="0"/>
              </a:spcBef>
              <a:buFont typeface="Arial" charset="0"/>
              <a:buChar char="•"/>
            </a:pPr>
            <a:r>
              <a:rPr lang="en-US" dirty="0">
                <a:latin typeface="Calibri" charset="0"/>
                <a:ea typeface="ＭＳ Ｐゴシック" charset="0"/>
                <a:cs typeface="ＭＳ Ｐゴシック" charset="0"/>
              </a:rPr>
              <a:t>Real</a:t>
            </a:r>
            <a:r>
              <a:rPr lang="en-US" baseline="0" dirty="0">
                <a:latin typeface="Calibri" charset="0"/>
                <a:ea typeface="ＭＳ Ｐゴシック" charset="0"/>
                <a:cs typeface="ＭＳ Ｐゴシック" charset="0"/>
              </a:rPr>
              <a:t> GDP is adjusted for inflation. </a:t>
            </a:r>
          </a:p>
          <a:p>
            <a:pPr marL="628650" lvl="1" indent="-171450" eaLnBrk="1" hangingPunct="1">
              <a:spcBef>
                <a:spcPct val="0"/>
              </a:spcBef>
              <a:buFont typeface="Arial" charset="0"/>
              <a:buChar char="•"/>
            </a:pPr>
            <a:r>
              <a:rPr lang="en-US" baseline="0" dirty="0">
                <a:latin typeface="Calibri" charset="0"/>
                <a:ea typeface="ＭＳ Ｐゴシック" charset="0"/>
                <a:cs typeface="ＭＳ Ｐゴシック" charset="0"/>
              </a:rPr>
              <a:t>A particular year is designated as the base year, and then the prices of goods and services in the base year are used to calculate the market value of goods and services.</a:t>
            </a:r>
          </a:p>
          <a:p>
            <a:pPr marL="171450" lvl="0" indent="-171450" eaLnBrk="1" hangingPunct="1">
              <a:spcBef>
                <a:spcPct val="0"/>
              </a:spcBef>
              <a:buFont typeface="Arial" charset="0"/>
              <a:buChar char="•"/>
            </a:pPr>
            <a:r>
              <a:rPr lang="en-US" dirty="0">
                <a:latin typeface="Calibri" charset="0"/>
                <a:ea typeface="ＭＳ Ｐゴシック" charset="0"/>
                <a:cs typeface="ＭＳ Ｐゴシック" charset="0"/>
              </a:rPr>
              <a:t>The GDP deflator is a broad price level index. We can use the GDP</a:t>
            </a:r>
            <a:r>
              <a:rPr lang="en-US" baseline="0" dirty="0">
                <a:latin typeface="Calibri" charset="0"/>
                <a:ea typeface="ＭＳ Ｐゴシック" charset="0"/>
                <a:cs typeface="ＭＳ Ｐゴシック" charset="0"/>
              </a:rPr>
              <a:t> deflator to remove inflation from nominal GDP and calculate real GDP.</a:t>
            </a:r>
            <a:endParaRPr lang="en-US" dirty="0">
              <a:latin typeface="Calibri" charset="0"/>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a:t>Clicker question:</a:t>
            </a:r>
          </a:p>
          <a:p>
            <a:r>
              <a:rPr lang="en-US" altLang="en-US" dirty="0"/>
              <a:t>Correct answer: A, Real GDP is adjusted for inflation, and nominal GDP is just measured in current prices.</a:t>
            </a:r>
          </a:p>
          <a:p>
            <a:endParaRPr lang="en-US" altLang="en-US" dirty="0"/>
          </a:p>
          <a:p>
            <a:r>
              <a:rPr lang="ja-JP" altLang="en-US" dirty="0"/>
              <a:t>“</a:t>
            </a:r>
            <a:r>
              <a:rPr lang="en-US" altLang="ja-JP" dirty="0"/>
              <a:t>Real</a:t>
            </a:r>
            <a:r>
              <a:rPr lang="ja-JP" altLang="en-US" dirty="0"/>
              <a:t>”</a:t>
            </a:r>
            <a:r>
              <a:rPr lang="en-US" altLang="ja-JP" dirty="0"/>
              <a:t> means inflation</a:t>
            </a:r>
            <a:r>
              <a:rPr lang="en-US" altLang="ja-JP" baseline="0" dirty="0"/>
              <a:t> </a:t>
            </a:r>
            <a:r>
              <a:rPr lang="en-US" altLang="ja-JP" dirty="0"/>
              <a:t>adjusted. Real GDP is found by adjusting nominal GDP for inflation.</a:t>
            </a:r>
          </a:p>
          <a:p>
            <a:endParaRPr lang="en-US" altLang="en-US" dirty="0"/>
          </a:p>
        </p:txBody>
      </p:sp>
    </p:spTree>
    <p:extLst>
      <p:ext uri="{BB962C8B-B14F-4D97-AF65-F5344CB8AC3E}">
        <p14:creationId xmlns:p14="http://schemas.microsoft.com/office/powerpoint/2010/main" val="1932385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68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x-none" b="1" i="1" dirty="0">
                <a:ea typeface="MS PGothic" charset="-128"/>
              </a:rPr>
              <a:t>Image: </a:t>
            </a:r>
            <a:r>
              <a:rPr lang="en-US" altLang="x-none" dirty="0">
                <a:ea typeface="MS PGothic" charset="-128"/>
              </a:rPr>
              <a:t>Animated Figure 6.7</a:t>
            </a:r>
          </a:p>
          <a:p>
            <a:endParaRPr lang="en-US" altLang="x-none" dirty="0">
              <a:ea typeface="MS PGothic" charset="-128"/>
            </a:endParaRPr>
          </a:p>
          <a:p>
            <a:r>
              <a:rPr lang="en-US" altLang="en-US" b="1" i="1" dirty="0"/>
              <a:t>Lecture</a:t>
            </a:r>
            <a:r>
              <a:rPr lang="en-US" altLang="en-US" b="1" i="1" baseline="0" dirty="0"/>
              <a:t> notes:</a:t>
            </a:r>
          </a:p>
          <a:p>
            <a:r>
              <a:rPr lang="en-US" altLang="en-US" b="0" i="0" dirty="0"/>
              <a:t>Nominal</a:t>
            </a:r>
            <a:r>
              <a:rPr lang="en-US" altLang="en-US" b="0" i="0" baseline="0" dirty="0"/>
              <a:t> GDP usually rises faster than real GDP. This is because nominal GDP reflects both an increase in prices over time and an increase in production. For example, nominal GDP rose 24 percent from 2009 to 2015; however, the increase in real GDP over this period was 13 percent. The difference between these two percentages is inflation. </a:t>
            </a:r>
            <a:endParaRPr lang="en-US" altLang="en-US" b="0" i="0" dirty="0"/>
          </a:p>
          <a:p>
            <a:endParaRPr lang="en-US" altLang="en-US" dirty="0"/>
          </a:p>
          <a:p>
            <a:r>
              <a:rPr lang="en-US" altLang="en-US" b="0" dirty="0"/>
              <a:t>Here</a:t>
            </a:r>
            <a:r>
              <a:rPr lang="en-US" altLang="en-US" b="0" baseline="0" dirty="0"/>
              <a:t> is an example you could discuss during your lecture:</a:t>
            </a:r>
            <a:endParaRPr lang="en-US" altLang="en-US" b="0" dirty="0"/>
          </a:p>
          <a:p>
            <a:pPr marL="171450" indent="-171450">
              <a:buFont typeface="Arial" charset="0"/>
              <a:buChar char="•"/>
            </a:pPr>
            <a:r>
              <a:rPr lang="en-US" altLang="en-US" dirty="0"/>
              <a:t>Suppose the United</a:t>
            </a:r>
            <a:r>
              <a:rPr lang="en-US" altLang="en-US" baseline="0" dirty="0"/>
              <a:t> States</a:t>
            </a:r>
            <a:r>
              <a:rPr lang="en-US" altLang="en-US" dirty="0"/>
              <a:t> produces 10 million apples in 2010</a:t>
            </a:r>
            <a:r>
              <a:rPr lang="en-US" altLang="en-US" baseline="0" dirty="0"/>
              <a:t> at a</a:t>
            </a:r>
            <a:r>
              <a:rPr lang="en-US" altLang="en-US" dirty="0"/>
              <a:t> price o</a:t>
            </a:r>
            <a:r>
              <a:rPr lang="en-US" altLang="en-US" baseline="0" dirty="0"/>
              <a:t>f </a:t>
            </a:r>
            <a:r>
              <a:rPr lang="en-US" altLang="en-US" dirty="0"/>
              <a:t>$1.00 per apple. GDP from apples is equal</a:t>
            </a:r>
            <a:r>
              <a:rPr lang="en-US" altLang="en-US" baseline="0" dirty="0"/>
              <a:t> to</a:t>
            </a:r>
            <a:r>
              <a:rPr lang="en-US" altLang="en-US" dirty="0"/>
              <a:t> $10 million.</a:t>
            </a:r>
          </a:p>
          <a:p>
            <a:pPr marL="171450" indent="-171450">
              <a:buFont typeface="Arial" charset="0"/>
              <a:buChar char="•"/>
            </a:pPr>
            <a:r>
              <a:rPr lang="en-US" altLang="en-US" dirty="0"/>
              <a:t>In 2011,</a:t>
            </a:r>
            <a:r>
              <a:rPr lang="en-US" altLang="en-US" baseline="0" dirty="0"/>
              <a:t> the United States </a:t>
            </a:r>
            <a:r>
              <a:rPr lang="en-US" altLang="en-US" dirty="0"/>
              <a:t>produces 10 million apples at</a:t>
            </a:r>
            <a:r>
              <a:rPr lang="en-US" altLang="en-US" baseline="0" dirty="0"/>
              <a:t> a price of</a:t>
            </a:r>
            <a:r>
              <a:rPr lang="en-US" altLang="en-US" dirty="0"/>
              <a:t> $1.10 per apple.</a:t>
            </a:r>
            <a:r>
              <a:rPr lang="en-US" altLang="en-US" baseline="0" dirty="0"/>
              <a:t> The price increase is mainly due to inflation, not an increase in the quality of apples. GDP from apples in 2011 was $11 million dollars. </a:t>
            </a:r>
          </a:p>
          <a:p>
            <a:pPr marL="171450" indent="-171450">
              <a:buFont typeface="Arial" charset="0"/>
              <a:buChar char="•"/>
            </a:pPr>
            <a:r>
              <a:rPr lang="en-US" altLang="en-US" baseline="0" dirty="0"/>
              <a:t>In this example, production remained the same, but nominal GDP in 2011 was $1 million greater than nominal GDP in 2010, simply because prices rose. However, it would appear that production increased because of the change in nominal GDP. Not accounting for inflation can lead to biased results.</a:t>
            </a:r>
          </a:p>
          <a:p>
            <a:pPr marL="171450" indent="-171450">
              <a:buFont typeface="Arial" charset="0"/>
              <a:buChar char="•"/>
            </a:pPr>
            <a:r>
              <a:rPr lang="en-US" altLang="en-US" dirty="0"/>
              <a:t>If we examine 2011 output using 2010 prices, real GDP in both years would be equal.</a:t>
            </a:r>
          </a:p>
          <a:p>
            <a:endParaRPr lang="en-US" altLang="x-none" dirty="0">
              <a:ea typeface="MS PGothic" charset="-128"/>
            </a:endParaRPr>
          </a:p>
        </p:txBody>
      </p:sp>
    </p:spTree>
    <p:extLst>
      <p:ext uri="{BB962C8B-B14F-4D97-AF65-F5344CB8AC3E}">
        <p14:creationId xmlns:p14="http://schemas.microsoft.com/office/powerpoint/2010/main" val="8748996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a:t>Lecture tip</a:t>
            </a:r>
            <a:r>
              <a:rPr lang="en-US" altLang="en-US" b="1" dirty="0"/>
              <a:t>:</a:t>
            </a:r>
          </a:p>
          <a:p>
            <a:r>
              <a:rPr lang="en-US" altLang="en-US" dirty="0"/>
              <a:t>The next few slides use numbers from this table. Ask students to keep the table handy.</a:t>
            </a:r>
          </a:p>
          <a:p>
            <a:endParaRPr lang="en-US" altLang="en-US" dirty="0"/>
          </a:p>
          <a:p>
            <a:r>
              <a:rPr lang="en-US" altLang="en-US" b="1" i="1" dirty="0"/>
              <a:t>Lecture notes:</a:t>
            </a:r>
          </a:p>
          <a:p>
            <a:r>
              <a:rPr lang="en-US" altLang="en-US" dirty="0"/>
              <a:t>To compute real GDP, we ignore the current prices of goods and services and use prices from a common year, or base</a:t>
            </a:r>
            <a:r>
              <a:rPr lang="en-US" altLang="en-US" baseline="0" dirty="0"/>
              <a:t> year, to calculate market value.</a:t>
            </a:r>
            <a:endParaRPr lang="en-US" altLang="ja-JP" dirty="0"/>
          </a:p>
          <a:p>
            <a:endParaRPr lang="en-US" altLang="en-US" dirty="0"/>
          </a:p>
          <a:p>
            <a:r>
              <a:rPr lang="en-US" altLang="en-US" dirty="0"/>
              <a:t>In this table, the base year is 2009. First, we measure the nominal output in all years. Then, we find</a:t>
            </a:r>
            <a:r>
              <a:rPr lang="en-US" altLang="en-US" baseline="0" dirty="0"/>
              <a:t> GDP in each year using the price level for 2009. This </a:t>
            </a:r>
            <a:r>
              <a:rPr lang="en-US" altLang="en-US" dirty="0"/>
              <a:t>allows us to find only differences in</a:t>
            </a:r>
            <a:r>
              <a:rPr lang="en-US" altLang="en-US" baseline="0" dirty="0"/>
              <a:t> real </a:t>
            </a:r>
            <a:r>
              <a:rPr lang="en-US" altLang="en-US" dirty="0"/>
              <a:t>output, as opposed to GDP differences caused by price changes.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08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a:t>Lecture notes:</a:t>
            </a:r>
          </a:p>
          <a:p>
            <a:r>
              <a:rPr lang="en-US" altLang="en-US" b="0" i="0" dirty="0"/>
              <a:t>There</a:t>
            </a:r>
            <a:r>
              <a:rPr lang="en-US" altLang="en-US" b="0" i="0" baseline="0" dirty="0"/>
              <a:t> are two steps to convert nominal GDP to real GDP:</a:t>
            </a:r>
          </a:p>
          <a:p>
            <a:pPr marL="228600" indent="-228600">
              <a:buFont typeface="+mj-lt"/>
              <a:buAutoNum type="arabicPeriod"/>
            </a:pPr>
            <a:r>
              <a:rPr lang="en-US" altLang="en-US" b="0" i="0" baseline="0" dirty="0"/>
              <a:t>Divide nominal GDP by the price level in the current year.</a:t>
            </a:r>
          </a:p>
          <a:p>
            <a:pPr marL="228600" indent="-228600">
              <a:buFont typeface="+mj-lt"/>
              <a:buAutoNum type="arabicPeriod"/>
            </a:pPr>
            <a:r>
              <a:rPr lang="en-US" altLang="en-US" b="0" i="0" baseline="0" dirty="0"/>
              <a:t>Multiply by the price level in the base year (always 100).</a:t>
            </a:r>
            <a:endParaRPr lang="en-US" altLang="en-US" b="0" i="0" dirty="0"/>
          </a:p>
          <a:p>
            <a:r>
              <a:rPr lang="en-US" altLang="en-US" b="0" i="0" dirty="0"/>
              <a:t>Note:</a:t>
            </a:r>
            <a:r>
              <a:rPr lang="en-US" altLang="en-US" b="0" i="0" baseline="0" dirty="0"/>
              <a:t> Multiplying by 100 does </a:t>
            </a:r>
            <a:r>
              <a:rPr lang="en-US" altLang="en-US" b="0" i="1" baseline="0" dirty="0"/>
              <a:t>not</a:t>
            </a:r>
            <a:r>
              <a:rPr lang="en-US" altLang="en-US" b="0" i="0" baseline="0" dirty="0"/>
              <a:t> make this value a percentage. Instead, it converts the unit price to base year prices.</a:t>
            </a:r>
            <a:endParaRPr lang="en-US" altLang="en-US" b="0" i="0" dirty="0"/>
          </a:p>
          <a:p>
            <a:endParaRPr lang="en-US" altLang="en-US" b="1" i="1" dirty="0"/>
          </a:p>
          <a:p>
            <a:r>
              <a:rPr lang="en-US" altLang="en-US" dirty="0"/>
              <a:t>Dividing</a:t>
            </a:r>
            <a:r>
              <a:rPr lang="en-US" altLang="en-US" baseline="0" dirty="0"/>
              <a:t> by the price level</a:t>
            </a:r>
            <a:r>
              <a:rPr lang="en-US" altLang="en-US" dirty="0"/>
              <a:t> adjusts for inflation. In order to compare levels</a:t>
            </a:r>
            <a:r>
              <a:rPr lang="en-US" altLang="en-US" baseline="0" dirty="0"/>
              <a:t> of GDP over time, we want to capture increases in GDP only due to changes in production, </a:t>
            </a:r>
            <a:r>
              <a:rPr lang="en-US" altLang="en-US" i="1" baseline="0" dirty="0"/>
              <a:t>not</a:t>
            </a:r>
            <a:r>
              <a:rPr lang="en-US" altLang="en-US" i="0" baseline="0" dirty="0"/>
              <a:t> due to changes in prices (</a:t>
            </a:r>
            <a:r>
              <a:rPr lang="en-US" altLang="en-US" i="1" baseline="0" dirty="0"/>
              <a:t>inflation</a:t>
            </a:r>
            <a:r>
              <a:rPr lang="en-US" altLang="en-US" i="0" baseline="0" dirty="0"/>
              <a:t>). Therefore, we need to compute real GDP to evaluate changes in production across years.</a:t>
            </a:r>
            <a:endParaRPr lang="en-US" altLang="en-US" dirty="0"/>
          </a:p>
        </p:txBody>
      </p:sp>
    </p:spTree>
    <p:extLst>
      <p:ext uri="{BB962C8B-B14F-4D97-AF65-F5344CB8AC3E}">
        <p14:creationId xmlns:p14="http://schemas.microsoft.com/office/powerpoint/2010/main" val="16646042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29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a:t>Lecture notes:</a:t>
            </a:r>
          </a:p>
          <a:p>
            <a:r>
              <a:rPr lang="en-US" altLang="en-US" b="0" i="0" dirty="0"/>
              <a:t>Using the numbers from Table 6.5, we can find real GDP in 2014:</a:t>
            </a:r>
            <a:r>
              <a:rPr lang="en-US" altLang="en-US" b="0" i="0" baseline="0" dirty="0"/>
              <a:t> </a:t>
            </a:r>
          </a:p>
          <a:p>
            <a:pPr marL="171450" indent="-171450">
              <a:buFont typeface="Arial" charset="0"/>
              <a:buChar char="•"/>
            </a:pPr>
            <a:r>
              <a:rPr lang="en-US" altLang="en-US" b="0" i="0" dirty="0"/>
              <a:t>First, divide</a:t>
            </a:r>
            <a:r>
              <a:rPr lang="en-US" altLang="en-US" b="0" i="0" baseline="0" dirty="0"/>
              <a:t> nominal GDP in 2014 ($17,348.1) by the price level in 2014 (109). </a:t>
            </a:r>
          </a:p>
          <a:p>
            <a:pPr marL="171450" indent="-171450">
              <a:buFont typeface="Arial" charset="0"/>
              <a:buChar char="•"/>
            </a:pPr>
            <a:r>
              <a:rPr lang="en-US" altLang="en-US" b="0" i="0" baseline="0" dirty="0"/>
              <a:t>Then, in order to convert to base year prices, multiply by the price level in 2009 (100).</a:t>
            </a:r>
          </a:p>
          <a:p>
            <a:pPr marL="171450" indent="-171450">
              <a:buFont typeface="Arial" charset="0"/>
              <a:buChar char="•"/>
            </a:pPr>
            <a:r>
              <a:rPr lang="en-US" altLang="en-US" dirty="0"/>
              <a:t>The</a:t>
            </a:r>
            <a:r>
              <a:rPr lang="en-US" altLang="en-US" baseline="0" dirty="0"/>
              <a:t> resulting value ($15.9157 trillion) is 2014 real GDP in 2009 prices (adjusted for inflation).</a:t>
            </a:r>
          </a:p>
        </p:txBody>
      </p:sp>
    </p:spTree>
    <p:extLst>
      <p:ext uri="{BB962C8B-B14F-4D97-AF65-F5344CB8AC3E}">
        <p14:creationId xmlns:p14="http://schemas.microsoft.com/office/powerpoint/2010/main" val="821392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a:latin typeface="Helvetica Neue" pitchFamily="3" charset="0"/>
              </a:rPr>
              <a:t>Lecture notes:</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dirty="0">
                <a:latin typeface="Helvetica Neue" pitchFamily="3" charset="0"/>
              </a:rPr>
              <a:t>The </a:t>
            </a:r>
            <a:r>
              <a:rPr lang="en-US" altLang="en-US" dirty="0">
                <a:latin typeface="Cambria Math" panose="02040503050406030204" pitchFamily="18" charset="0"/>
              </a:rPr>
              <a:t>∆</a:t>
            </a:r>
            <a:r>
              <a:rPr lang="en-US" altLang="en-US" sz="1200" dirty="0">
                <a:latin typeface="Helvetica Neue" pitchFamily="3" charset="0"/>
              </a:rPr>
              <a:t> means change.</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dirty="0"/>
              <a:t>Here, we use the percentage change formula = </a:t>
            </a:r>
            <a:r>
              <a:rPr lang="ja-JP" altLang="en-US" dirty="0"/>
              <a:t>“</a:t>
            </a:r>
            <a:r>
              <a:rPr lang="en-US" altLang="ja-JP" dirty="0"/>
              <a:t>new value minus old value all divided by the old value.”</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en-US" b="1" i="1" dirty="0">
              <a:latin typeface="Helvetica Neue" pitchFamily="3" charset="0"/>
            </a:endParaRPr>
          </a:p>
          <a:p>
            <a:r>
              <a:rPr lang="en-US" altLang="en-US" dirty="0">
                <a:latin typeface="Helvetica Neue" pitchFamily="3" charset="0"/>
              </a:rPr>
              <a:t>A negative growth rate means the economy is contracting. A positive growth rate means the economy is expanding.</a:t>
            </a:r>
          </a:p>
          <a:p>
            <a:endParaRPr lang="en-US" altLang="en-US" dirty="0"/>
          </a:p>
          <a:p>
            <a:r>
              <a:rPr lang="en-US" altLang="en-US" dirty="0"/>
              <a:t>Note: Multiplying by 100 here is not the same as before. Here, 100 is used to convert the decimal to a percentage.</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92506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a:latin typeface="Helvetica Neue" pitchFamily="3" charset="0"/>
              </a:rPr>
              <a:t>Lecture</a:t>
            </a:r>
            <a:r>
              <a:rPr lang="en-US" altLang="en-US" b="1" i="1" baseline="0" dirty="0">
                <a:latin typeface="Helvetica Neue" pitchFamily="3" charset="0"/>
              </a:rPr>
              <a:t> notes:</a:t>
            </a:r>
            <a:endParaRPr lang="en-US" altLang="en-US" b="1" i="1" dirty="0">
              <a:latin typeface="Helvetica Neue" pitchFamily="3" charset="0"/>
            </a:endParaRPr>
          </a:p>
          <a:p>
            <a:endParaRPr lang="en-US" altLang="en-US" dirty="0">
              <a:latin typeface="Helvetica Neue" pitchFamily="3" charset="0"/>
            </a:endParaRPr>
          </a:p>
          <a:p>
            <a:r>
              <a:rPr lang="en-US" altLang="en-US" dirty="0">
                <a:latin typeface="Helvetica Neue" pitchFamily="3" charset="0"/>
              </a:rPr>
              <a:t>GDP is unable to distinguish </a:t>
            </a:r>
            <a:r>
              <a:rPr lang="en-US" altLang="en-US" i="1" dirty="0">
                <a:latin typeface="Helvetica Neue" pitchFamily="3" charset="0"/>
              </a:rPr>
              <a:t>how</a:t>
            </a:r>
            <a:r>
              <a:rPr lang="en-US" altLang="en-US" dirty="0">
                <a:latin typeface="Helvetica Neue" pitchFamily="3" charset="0"/>
              </a:rPr>
              <a:t> goods are produced. For example:</a:t>
            </a:r>
          </a:p>
          <a:p>
            <a:pPr marL="171450" indent="-171450">
              <a:buFont typeface="Arial" charset="0"/>
              <a:buChar char="•"/>
            </a:pPr>
            <a:r>
              <a:rPr lang="en-US" altLang="en-US" dirty="0">
                <a:latin typeface="Helvetica Neue" pitchFamily="3" charset="0"/>
              </a:rPr>
              <a:t>Nonmarket </a:t>
            </a:r>
            <a:r>
              <a:rPr lang="en-US" altLang="en-US" baseline="0" dirty="0">
                <a:latin typeface="Helvetica Neue" pitchFamily="3" charset="0"/>
              </a:rPr>
              <a:t>goods</a:t>
            </a:r>
            <a:r>
              <a:rPr lang="en-US" altLang="en-US" dirty="0"/>
              <a:t> still create value for society.</a:t>
            </a:r>
          </a:p>
          <a:p>
            <a:pPr marL="171450" indent="-171450">
              <a:buFont typeface="Arial" charset="0"/>
              <a:buChar char="•"/>
            </a:pPr>
            <a:r>
              <a:rPr lang="en-US" altLang="en-US" baseline="0" dirty="0"/>
              <a:t>Nonmarket goods include any type of household production that is not directly compensated. </a:t>
            </a:r>
          </a:p>
          <a:p>
            <a:pPr marL="171450" indent="-171450">
              <a:buFont typeface="Arial" charset="0"/>
              <a:buChar char="•"/>
            </a:pPr>
            <a:r>
              <a:rPr lang="en-US" altLang="en-US" dirty="0"/>
              <a:t>When the nonmarket segment of an economy is large, this can led to a dramatic undercounting of the annual output being produced. This is more prevalent in less-developed countries.</a:t>
            </a:r>
            <a:r>
              <a:rPr lang="en-US" altLang="en-US" baseline="0" dirty="0"/>
              <a:t> </a:t>
            </a:r>
          </a:p>
          <a:p>
            <a:pPr marL="628650" lvl="1" indent="-171450">
              <a:buFont typeface="Arial" charset="0"/>
              <a:buChar char="•"/>
            </a:pPr>
            <a:r>
              <a:rPr lang="en-US" altLang="en-US" baseline="0" dirty="0"/>
              <a:t>Therefore, </a:t>
            </a:r>
            <a:r>
              <a:rPr lang="en-US" altLang="en-US" baseline="0" dirty="0">
                <a:latin typeface="Helvetica Neue" pitchFamily="3" charset="0"/>
              </a:rPr>
              <a:t>i</a:t>
            </a:r>
            <a:r>
              <a:rPr lang="en-US" altLang="en-US" dirty="0">
                <a:latin typeface="Helvetica Neue" pitchFamily="3" charset="0"/>
              </a:rPr>
              <a:t>n less-developed societies where houses produce many of their own goods, GDP may be a poor measure of economic output.</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a:latin typeface="Helvetica Neue" pitchFamily="3" charset="0"/>
              </a:rPr>
              <a:t>Lecture</a:t>
            </a:r>
            <a:r>
              <a:rPr lang="en-US" altLang="en-US" b="1" i="1" baseline="0" dirty="0">
                <a:latin typeface="Helvetica Neue" pitchFamily="3" charset="0"/>
              </a:rPr>
              <a:t> notes:</a:t>
            </a:r>
            <a:endParaRPr lang="en-US" altLang="en-US" b="1" i="1" dirty="0">
              <a:latin typeface="Helvetica Neue" pitchFamily="3" charset="0"/>
            </a:endParaRPr>
          </a:p>
          <a:p>
            <a:r>
              <a:rPr lang="en-US" altLang="en-US" dirty="0">
                <a:latin typeface="Helvetica Neue" pitchFamily="3" charset="0"/>
              </a:rPr>
              <a:t>Environmental quality</a:t>
            </a:r>
            <a:r>
              <a:rPr lang="en-US" altLang="en-US" baseline="0" dirty="0">
                <a:latin typeface="Helvetica Neue" pitchFamily="3" charset="0"/>
              </a:rPr>
              <a:t> is not included in GDP; however, l</a:t>
            </a:r>
            <a:r>
              <a:rPr lang="en-US" altLang="en-US" dirty="0"/>
              <a:t>ow environmental standards can lead to health issues and other undesirable</a:t>
            </a:r>
            <a:r>
              <a:rPr lang="en-US" altLang="en-US" baseline="0" dirty="0"/>
              <a:t> features. </a:t>
            </a:r>
          </a:p>
          <a:p>
            <a:endParaRPr lang="en-US" altLang="en-US" baseline="0" dirty="0"/>
          </a:p>
          <a:p>
            <a:r>
              <a:rPr lang="en-US" altLang="en-US" baseline="0" dirty="0"/>
              <a:t>Generally, we assume that people assign a positive value to b</a:t>
            </a:r>
            <a:r>
              <a:rPr lang="en-US" altLang="en-US" dirty="0"/>
              <a:t>eautiful scenery, clean air, and clean water,</a:t>
            </a:r>
            <a:r>
              <a:rPr lang="en-US" altLang="en-US" baseline="0" dirty="0"/>
              <a:t> but these are not counted in GDP. In fact, it is often the case that countries with greater GDP (production) also have more pollution. In this way, GDP may not be an accurate measure of well-being.</a:t>
            </a:r>
            <a:endParaRPr lang="en-US" altLang="en-US" dirty="0"/>
          </a:p>
        </p:txBody>
      </p:sp>
    </p:spTree>
    <p:extLst>
      <p:ext uri="{BB962C8B-B14F-4D97-AF65-F5344CB8AC3E}">
        <p14:creationId xmlns:p14="http://schemas.microsoft.com/office/powerpoint/2010/main" val="20458552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b="1" i="1" dirty="0"/>
              <a:t>”Economics in the Media” Slide</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b="1" i="1"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b="1" i="1" dirty="0"/>
              <a:t>Lecture notes</a:t>
            </a:r>
            <a:r>
              <a:rPr lang="en-US" b="1" i="1" baseline="0" dirty="0"/>
              <a:t>:</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i="0" kern="1200" dirty="0">
                <a:solidFill>
                  <a:schemeClr val="tx1"/>
                </a:solidFill>
                <a:effectLst/>
                <a:latin typeface="+mn-lt"/>
                <a:ea typeface="MS PGothic" pitchFamily="34" charset="-128"/>
                <a:cs typeface="MS PGothic" pitchFamily="34" charset="-128"/>
              </a:rPr>
              <a:t>The clip mentioned on the slide can be found in the Interactive Instructor’s Guide. Access the direct link by clicking the icon in the PowerPoint above. (Link to Tip #212)</a:t>
            </a:r>
            <a:endParaRPr lang="en-US" altLang="en-US" i="0" dirty="0"/>
          </a:p>
          <a:p>
            <a:pPr marL="171450" indent="-171450">
              <a:buFont typeface="Arial" charset="0"/>
              <a:buChar char="•"/>
            </a:pPr>
            <a:r>
              <a:rPr lang="en-US" sz="1200" b="0" i="0" u="none" strike="noStrike" kern="1200" baseline="0" dirty="0">
                <a:solidFill>
                  <a:schemeClr val="tx1"/>
                </a:solidFill>
                <a:latin typeface="+mn-lt"/>
                <a:ea typeface="MS PGothic" pitchFamily="34" charset="-128"/>
                <a:cs typeface="MS PGothic" pitchFamily="34" charset="-128"/>
              </a:rPr>
              <a:t>In this film, the main characters (three high school seniors) are trying to purchase liquor for a high school party in order to impress a girl. One of them, Fogell, participates in the underground economy by purchasing a fake ID. To his friends’ chagrin, he chose the fake name “</a:t>
            </a:r>
            <a:r>
              <a:rPr lang="en-US" sz="1200" b="0" i="0" u="none" strike="noStrike" kern="1200" baseline="0" dirty="0" err="1">
                <a:solidFill>
                  <a:schemeClr val="tx1"/>
                </a:solidFill>
                <a:latin typeface="+mn-lt"/>
                <a:ea typeface="MS PGothic" pitchFamily="34" charset="-128"/>
                <a:cs typeface="MS PGothic" pitchFamily="34" charset="-128"/>
              </a:rPr>
              <a:t>McLovin</a:t>
            </a:r>
            <a:r>
              <a:rPr lang="en-US" sz="1200" b="0" i="0" u="none" strike="noStrike" kern="1200" baseline="0" dirty="0">
                <a:solidFill>
                  <a:schemeClr val="tx1"/>
                </a:solidFill>
                <a:latin typeface="+mn-lt"/>
                <a:ea typeface="MS PGothic" pitchFamily="34" charset="-128"/>
                <a:cs typeface="MS PGothic" pitchFamily="34" charset="-128"/>
              </a:rPr>
              <a:t>” for the ID. </a:t>
            </a:r>
          </a:p>
          <a:p>
            <a:pPr marL="171450" indent="-171450">
              <a:buFont typeface="Arial" charset="0"/>
              <a:buChar char="•"/>
            </a:pPr>
            <a:r>
              <a:rPr lang="en-US" sz="1200" b="0" i="0" u="none" strike="noStrike" kern="1200" baseline="0" dirty="0">
                <a:solidFill>
                  <a:schemeClr val="tx1"/>
                </a:solidFill>
                <a:latin typeface="+mn-lt"/>
                <a:ea typeface="MS PGothic" pitchFamily="34" charset="-128"/>
                <a:cs typeface="MS PGothic" pitchFamily="34" charset="-128"/>
              </a:rPr>
              <a:t>You can use this clip to explain to your students that many purchases, such as fake identification cards, do not count toward U.S. GDP. </a:t>
            </a:r>
          </a:p>
          <a:p>
            <a:pPr marL="171450" indent="-171450">
              <a:buFont typeface="Arial" charset="0"/>
              <a:buChar char="•"/>
            </a:pPr>
            <a:r>
              <a:rPr lang="en-US" sz="1200" b="0" i="0" u="none" strike="noStrike" kern="1200" baseline="0" dirty="0">
                <a:solidFill>
                  <a:schemeClr val="tx1"/>
                </a:solidFill>
                <a:latin typeface="+mn-lt"/>
                <a:ea typeface="MS PGothic" pitchFamily="34" charset="-128"/>
                <a:cs typeface="MS PGothic" pitchFamily="34" charset="-128"/>
              </a:rPr>
              <a:t>Alternatively, ask students read the article about the bust of a fake-identification ring at the University of Georgia several years ago. Fake IDs are a part of the underground economy that students can relate to. (Joe Johnson, “UGA Students Face Felony Charges Following Fake ID Probe,” </a:t>
            </a:r>
            <a:r>
              <a:rPr lang="en-US" sz="1200" b="0" i="1" u="none" strike="noStrike" kern="1200" baseline="0" dirty="0">
                <a:solidFill>
                  <a:schemeClr val="tx1"/>
                </a:solidFill>
                <a:latin typeface="+mn-lt"/>
                <a:ea typeface="MS PGothic" pitchFamily="34" charset="-128"/>
                <a:cs typeface="MS PGothic" pitchFamily="34" charset="-128"/>
              </a:rPr>
              <a:t>Online Athens</a:t>
            </a:r>
            <a:r>
              <a:rPr lang="en-US" sz="1200" b="0" i="0" u="none" strike="noStrike" kern="1200" baseline="0" dirty="0">
                <a:solidFill>
                  <a:schemeClr val="tx1"/>
                </a:solidFill>
                <a:latin typeface="+mn-lt"/>
                <a:ea typeface="MS PGothic" pitchFamily="34" charset="-128"/>
                <a:cs typeface="MS PGothic" pitchFamily="34" charset="-128"/>
              </a:rPr>
              <a:t>, September 12, 2012, onlineathens.com)</a:t>
            </a:r>
            <a:endParaRPr lang="en-US" altLang="en-US" dirty="0"/>
          </a:p>
        </p:txBody>
      </p:sp>
    </p:spTree>
    <p:extLst>
      <p:ext uri="{BB962C8B-B14F-4D97-AF65-F5344CB8AC3E}">
        <p14:creationId xmlns:p14="http://schemas.microsoft.com/office/powerpoint/2010/main" val="31005552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a:t>Lecture Notes:</a:t>
            </a:r>
          </a:p>
          <a:p>
            <a:r>
              <a:rPr lang="en-US" altLang="en-US" dirty="0"/>
              <a:t>If transactions are not directly measurable (because the income is not reported), they are not included in official measures of GDP. </a:t>
            </a:r>
          </a:p>
          <a:p>
            <a:endParaRPr lang="en-US" altLang="en-US" dirty="0"/>
          </a:p>
          <a:p>
            <a:r>
              <a:rPr lang="en-US" altLang="en-US" dirty="0"/>
              <a:t>The</a:t>
            </a:r>
            <a:r>
              <a:rPr lang="en-US" altLang="en-US" baseline="0" dirty="0"/>
              <a:t> underground (shadow) economy can be divided into two subcategories: </a:t>
            </a:r>
          </a:p>
          <a:p>
            <a:pPr marL="171450" indent="-171450">
              <a:buFont typeface="Arial" charset="0"/>
              <a:buChar char="•"/>
            </a:pPr>
            <a:r>
              <a:rPr lang="en-US" altLang="en-US" baseline="0" dirty="0"/>
              <a:t>Legal activity</a:t>
            </a:r>
          </a:p>
          <a:p>
            <a:pPr marL="628650" marR="0" lvl="1"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baseline="0" dirty="0"/>
              <a:t>All “legal” underground activity is technically illicit, as tax evasion is a crime.</a:t>
            </a:r>
          </a:p>
          <a:p>
            <a:pPr marL="171450" indent="-171450">
              <a:buFont typeface="Arial" charset="0"/>
              <a:buChar char="•"/>
            </a:pPr>
            <a:r>
              <a:rPr lang="en-US" altLang="en-US" baseline="0" dirty="0"/>
              <a:t>Illegal activity</a:t>
            </a:r>
          </a:p>
          <a:p>
            <a:endParaRPr lang="en-US" altLang="en-US" dirty="0"/>
          </a:p>
          <a:p>
            <a:r>
              <a:rPr lang="en-US" altLang="en-US" dirty="0"/>
              <a:t>The Organization for Economic Cooperation and Development (OECD) has estimated that for developed countries, the underground economy</a:t>
            </a:r>
            <a:r>
              <a:rPr lang="en-US" altLang="en-US" baseline="0" dirty="0"/>
              <a:t> is about </a:t>
            </a:r>
            <a:r>
              <a:rPr lang="en-US" altLang="en-US" dirty="0"/>
              <a:t>15</a:t>
            </a:r>
            <a:r>
              <a:rPr lang="en-US" altLang="en-US" baseline="0" dirty="0"/>
              <a:t> percent</a:t>
            </a:r>
            <a:r>
              <a:rPr lang="en-US" altLang="en-US" dirty="0"/>
              <a:t> of GDP.</a:t>
            </a:r>
            <a:r>
              <a:rPr lang="en-US" altLang="en-US" baseline="0" dirty="0"/>
              <a:t> I</a:t>
            </a:r>
            <a:r>
              <a:rPr lang="en-US" altLang="en-US" dirty="0"/>
              <a:t>n transitioning economies, the percentage rises to between 21 and 30</a:t>
            </a:r>
            <a:r>
              <a:rPr lang="en-US" altLang="en-US" baseline="0" dirty="0"/>
              <a:t> percent</a:t>
            </a:r>
            <a:r>
              <a:rPr lang="en-US" altLang="en-US" dirty="0"/>
              <a:t> of GDP,</a:t>
            </a:r>
            <a:r>
              <a:rPr lang="en-US" altLang="en-US" baseline="0" dirty="0"/>
              <a:t> </a:t>
            </a:r>
            <a:r>
              <a:rPr lang="en-US" altLang="en-US" dirty="0"/>
              <a:t>and in developing countries, the underground economy can be as much as 45</a:t>
            </a:r>
            <a:r>
              <a:rPr lang="en-US" altLang="en-US" baseline="0" dirty="0"/>
              <a:t> percent</a:t>
            </a:r>
            <a:r>
              <a:rPr lang="en-US" altLang="en-US" dirty="0"/>
              <a:t> of GDP.</a:t>
            </a:r>
          </a:p>
          <a:p>
            <a:endParaRPr lang="en-US" altLang="en-US" dirty="0"/>
          </a:p>
          <a:p>
            <a:r>
              <a:rPr lang="en-US" altLang="en-US" dirty="0"/>
              <a:t>The U.S. is widely believed to have one of the smallest shadow economies in the world, approximately 10</a:t>
            </a:r>
            <a:r>
              <a:rPr lang="en-US" altLang="en-US" baseline="0" dirty="0"/>
              <a:t> percent</a:t>
            </a:r>
            <a:r>
              <a:rPr lang="en-US" altLang="en-US" dirty="0"/>
              <a:t> of GDP. In the United States, most citizens can earn more by legitimately participating in the economy than by engaging in illegal activities. A strong economy that creates jobs and opportunities for advancement helps to reduce the size of the underground economy.</a:t>
            </a:r>
            <a:r>
              <a:rPr lang="en-US" altLang="en-US" baseline="0" dirty="0"/>
              <a:t> </a:t>
            </a:r>
            <a:r>
              <a:rPr lang="en-US" altLang="en-US" dirty="0"/>
              <a:t>Corruption is also less common in the United</a:t>
            </a:r>
            <a:r>
              <a:rPr lang="en-US" altLang="en-US" baseline="0" dirty="0"/>
              <a:t> States</a:t>
            </a:r>
            <a:r>
              <a:rPr lang="en-US" altLang="en-US" dirty="0"/>
              <a:t> and developed</a:t>
            </a:r>
            <a:r>
              <a:rPr lang="en-US" altLang="en-US" baseline="0" dirty="0"/>
              <a:t> economies</a:t>
            </a:r>
            <a:r>
              <a:rPr lang="en-US" altLang="en-US" dirty="0"/>
              <a:t>, so participants are relatively free to transact with one another without bribes to authorities or organized crime. This is often not the case in many developing countries.</a:t>
            </a:r>
          </a:p>
          <a:p>
            <a:endParaRPr lang="en-US" altLang="en-US" dirty="0"/>
          </a:p>
          <a:p>
            <a:r>
              <a:rPr lang="en-US" altLang="en-US" b="1" i="1" dirty="0"/>
              <a:t>Suggested readings:</a:t>
            </a:r>
          </a:p>
          <a:p>
            <a:pPr marL="171450" marR="0" lvl="0"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sz="1200" kern="1200" dirty="0">
                <a:solidFill>
                  <a:schemeClr val="tx1"/>
                </a:solidFill>
                <a:effectLst/>
                <a:latin typeface="+mn-lt"/>
                <a:ea typeface="MS PGothic" pitchFamily="34" charset="-128"/>
                <a:cs typeface="MS PGothic" pitchFamily="34" charset="-128"/>
              </a:rPr>
              <a:t>Davidson, Adam. “The Economy’s Missing Metrics.” </a:t>
            </a:r>
            <a:r>
              <a:rPr lang="en-US" sz="1200" i="1" kern="1200" dirty="0">
                <a:solidFill>
                  <a:schemeClr val="tx1"/>
                </a:solidFill>
                <a:effectLst/>
                <a:latin typeface="+mn-lt"/>
                <a:ea typeface="MS PGothic" pitchFamily="34" charset="-128"/>
                <a:cs typeface="MS PGothic" pitchFamily="34" charset="-128"/>
              </a:rPr>
              <a:t>The New York Times Magazine.</a:t>
            </a:r>
            <a:r>
              <a:rPr lang="en-US" sz="1200" kern="1200" dirty="0">
                <a:solidFill>
                  <a:schemeClr val="tx1"/>
                </a:solidFill>
                <a:effectLst/>
                <a:latin typeface="+mn-lt"/>
                <a:ea typeface="MS PGothic" pitchFamily="34" charset="-128"/>
                <a:cs typeface="MS PGothic" pitchFamily="34" charset="-128"/>
              </a:rPr>
              <a:t> July 1, 2015.</a:t>
            </a:r>
          </a:p>
          <a:p>
            <a:pPr marL="171450" indent="-171450">
              <a:buFont typeface="Arial" charset="0"/>
              <a:buChar char="•"/>
            </a:pPr>
            <a:r>
              <a:rPr lang="en-US" sz="1200" kern="1200" dirty="0">
                <a:solidFill>
                  <a:schemeClr val="tx1"/>
                </a:solidFill>
                <a:effectLst/>
                <a:latin typeface="+mn-lt"/>
                <a:ea typeface="MS PGothic" pitchFamily="34" charset="-128"/>
                <a:cs typeface="MS PGothic" pitchFamily="34" charset="-128"/>
              </a:rPr>
              <a:t>Newman, R. “The New Underground Economics.” </a:t>
            </a:r>
            <a:r>
              <a:rPr lang="en-US" sz="1200" i="1" kern="1200" dirty="0">
                <a:solidFill>
                  <a:schemeClr val="tx1"/>
                </a:solidFill>
                <a:effectLst/>
                <a:latin typeface="+mn-lt"/>
                <a:ea typeface="MS PGothic" pitchFamily="34" charset="-128"/>
                <a:cs typeface="MS PGothic" pitchFamily="34" charset="-128"/>
              </a:rPr>
              <a:t>U.S. News &amp; World Reports</a:t>
            </a:r>
            <a:r>
              <a:rPr lang="en-US" sz="1200" kern="1200" dirty="0">
                <a:solidFill>
                  <a:schemeClr val="tx1"/>
                </a:solidFill>
                <a:effectLst/>
                <a:latin typeface="+mn-lt"/>
                <a:ea typeface="MS PGothic" pitchFamily="34" charset="-128"/>
                <a:cs typeface="MS PGothic" pitchFamily="34" charset="-128"/>
              </a:rPr>
              <a:t>. March 18, 2013.</a:t>
            </a:r>
          </a:p>
          <a:p>
            <a:pPr marL="171450" indent="-171450">
              <a:buFont typeface="Arial" charset="0"/>
              <a:buChar char="•"/>
            </a:pPr>
            <a:r>
              <a:rPr lang="en-US" sz="1200" kern="1200" dirty="0" err="1">
                <a:solidFill>
                  <a:schemeClr val="tx1"/>
                </a:solidFill>
                <a:effectLst/>
                <a:latin typeface="+mn-lt"/>
                <a:ea typeface="MS PGothic" pitchFamily="34" charset="-128"/>
                <a:cs typeface="MS PGothic" pitchFamily="34" charset="-128"/>
              </a:rPr>
              <a:t>Restrepo-Echavarria</a:t>
            </a:r>
            <a:r>
              <a:rPr lang="en-US" sz="1200" kern="1200" dirty="0">
                <a:solidFill>
                  <a:schemeClr val="tx1"/>
                </a:solidFill>
                <a:effectLst/>
                <a:latin typeface="+mn-lt"/>
                <a:ea typeface="MS PGothic" pitchFamily="34" charset="-128"/>
                <a:cs typeface="MS PGothic" pitchFamily="34" charset="-128"/>
              </a:rPr>
              <a:t>, Paulina. “Measuring Underground Economy Can Be Done, but It Is Difficult.” </a:t>
            </a:r>
            <a:r>
              <a:rPr lang="en-US" sz="1200" i="1" kern="1200" dirty="0">
                <a:solidFill>
                  <a:schemeClr val="tx1"/>
                </a:solidFill>
                <a:effectLst/>
                <a:latin typeface="+mn-lt"/>
                <a:ea typeface="MS PGothic" pitchFamily="34" charset="-128"/>
                <a:cs typeface="MS PGothic" pitchFamily="34" charset="-128"/>
              </a:rPr>
              <a:t>The Regional Economist. </a:t>
            </a:r>
            <a:r>
              <a:rPr lang="en-US" sz="1200" kern="1200" dirty="0">
                <a:solidFill>
                  <a:schemeClr val="tx1"/>
                </a:solidFill>
                <a:effectLst/>
                <a:latin typeface="+mn-lt"/>
                <a:ea typeface="MS PGothic" pitchFamily="34" charset="-128"/>
                <a:cs typeface="MS PGothic" pitchFamily="34" charset="-128"/>
              </a:rPr>
              <a:t>January 2015.</a:t>
            </a:r>
          </a:p>
          <a:p>
            <a:pPr marL="171450" indent="-171450">
              <a:buFont typeface="Arial" charset="0"/>
              <a:buChar char="•"/>
            </a:pPr>
            <a:r>
              <a:rPr lang="en-US" sz="1200" kern="1200" dirty="0" err="1">
                <a:solidFill>
                  <a:schemeClr val="tx1"/>
                </a:solidFill>
                <a:effectLst/>
                <a:latin typeface="+mn-lt"/>
                <a:ea typeface="MS PGothic" pitchFamily="34" charset="-128"/>
                <a:cs typeface="MS PGothic" pitchFamily="34" charset="-128"/>
              </a:rPr>
              <a:t>Surowiecki</a:t>
            </a:r>
            <a:r>
              <a:rPr lang="en-US" sz="1200" kern="1200" dirty="0">
                <a:solidFill>
                  <a:schemeClr val="tx1"/>
                </a:solidFill>
                <a:effectLst/>
                <a:latin typeface="+mn-lt"/>
                <a:ea typeface="MS PGothic" pitchFamily="34" charset="-128"/>
                <a:cs typeface="MS PGothic" pitchFamily="34" charset="-128"/>
              </a:rPr>
              <a:t>, J. “The Underground Recovery.” </a:t>
            </a:r>
            <a:r>
              <a:rPr lang="en-US" sz="1200" i="1" kern="1200" dirty="0">
                <a:solidFill>
                  <a:schemeClr val="tx1"/>
                </a:solidFill>
                <a:effectLst/>
                <a:latin typeface="+mn-lt"/>
                <a:ea typeface="MS PGothic" pitchFamily="34" charset="-128"/>
                <a:cs typeface="MS PGothic" pitchFamily="34" charset="-128"/>
              </a:rPr>
              <a:t>The New Yorker. </a:t>
            </a:r>
            <a:r>
              <a:rPr lang="en-US" sz="1200" kern="1200" dirty="0">
                <a:solidFill>
                  <a:schemeClr val="tx1"/>
                </a:solidFill>
                <a:effectLst/>
                <a:latin typeface="+mn-lt"/>
                <a:ea typeface="MS PGothic" pitchFamily="34" charset="-128"/>
                <a:cs typeface="MS PGothic" pitchFamily="34" charset="-128"/>
              </a:rPr>
              <a:t>April 29, 2013.</a:t>
            </a:r>
          </a:p>
          <a:p>
            <a:pPr marL="171450" indent="-171450">
              <a:buFont typeface="Arial" charset="0"/>
              <a:buChar char="•"/>
            </a:pPr>
            <a:r>
              <a:rPr lang="en-US" sz="1200" kern="1200" dirty="0" err="1">
                <a:solidFill>
                  <a:schemeClr val="tx1"/>
                </a:solidFill>
                <a:effectLst/>
                <a:latin typeface="+mn-lt"/>
                <a:ea typeface="MS PGothic" pitchFamily="34" charset="-128"/>
                <a:cs typeface="MS PGothic" pitchFamily="34" charset="-128"/>
              </a:rPr>
              <a:t>Plumer</a:t>
            </a:r>
            <a:r>
              <a:rPr lang="en-US" sz="1200" kern="1200" dirty="0">
                <a:solidFill>
                  <a:schemeClr val="tx1"/>
                </a:solidFill>
                <a:effectLst/>
                <a:latin typeface="+mn-lt"/>
                <a:ea typeface="MS PGothic" pitchFamily="34" charset="-128"/>
                <a:cs typeface="MS PGothic" pitchFamily="34" charset="-128"/>
              </a:rPr>
              <a:t>, B. “The $2 trillion shadow economy is the recession’s big winner.” </a:t>
            </a:r>
            <a:r>
              <a:rPr lang="en-US" sz="1200" i="1" kern="1200" dirty="0">
                <a:solidFill>
                  <a:schemeClr val="tx1"/>
                </a:solidFill>
                <a:effectLst/>
                <a:latin typeface="+mn-lt"/>
                <a:ea typeface="MS PGothic" pitchFamily="34" charset="-128"/>
                <a:cs typeface="MS PGothic" pitchFamily="34" charset="-128"/>
              </a:rPr>
              <a:t>The Washington Post. </a:t>
            </a:r>
            <a:r>
              <a:rPr lang="en-US" sz="1200" kern="1200" dirty="0">
                <a:solidFill>
                  <a:schemeClr val="tx1"/>
                </a:solidFill>
                <a:effectLst/>
                <a:latin typeface="+mn-lt"/>
                <a:ea typeface="MS PGothic" pitchFamily="34" charset="-128"/>
                <a:cs typeface="MS PGothic" pitchFamily="34" charset="-128"/>
              </a:rPr>
              <a:t>April 23, 2013.</a:t>
            </a:r>
          </a:p>
          <a:p>
            <a:endParaRPr lang="en-US" altLang="en-US" u="sng" dirty="0"/>
          </a:p>
          <a:p>
            <a:endParaRPr lang="en-US"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a:t>Lecture tip:</a:t>
            </a:r>
          </a:p>
          <a:p>
            <a:r>
              <a:rPr lang="en-US" altLang="en-US" dirty="0"/>
              <a:t>Once again, you can </a:t>
            </a:r>
            <a:r>
              <a:rPr lang="en-US" altLang="en-US" b="0" dirty="0"/>
              <a:t>ask students to compare:</a:t>
            </a:r>
          </a:p>
          <a:p>
            <a:pPr marL="171450" indent="-171450">
              <a:buFont typeface="Arial" charset="0"/>
              <a:buChar char="•"/>
            </a:pPr>
            <a:r>
              <a:rPr lang="en-US" altLang="en-US" dirty="0"/>
              <a:t>If two countries have equal GDP, but one country has an average work week that is ten hours longer, are both places equally desirable to live in?</a:t>
            </a:r>
          </a:p>
          <a:p>
            <a:pPr marL="171450" indent="-171450">
              <a:buFont typeface="Arial" charset="0"/>
              <a:buChar char="•"/>
            </a:pPr>
            <a:r>
              <a:rPr lang="en-US" altLang="en-US" dirty="0"/>
              <a:t>We may be able to accurately compare the United States and Japan (same work-week length), but it would be a misleading comparison (</a:t>
            </a:r>
            <a:r>
              <a:rPr lang="en-US" altLang="en-US" i="1" dirty="0"/>
              <a:t>ceteris paribus</a:t>
            </a:r>
            <a:r>
              <a:rPr lang="en-US" altLang="en-US" dirty="0"/>
              <a:t>) to compare the United States and the Netherlands without adjusting for the difference in number of hours worked.</a:t>
            </a:r>
          </a:p>
          <a:p>
            <a:endParaRPr lang="en-US" altLang="en-US" dirty="0"/>
          </a:p>
          <a:p>
            <a:r>
              <a:rPr lang="en-US" altLang="en-US" b="1" i="1" dirty="0"/>
              <a:t>Lecture notes:</a:t>
            </a:r>
          </a:p>
          <a:p>
            <a:r>
              <a:rPr lang="en-US" altLang="en-US" dirty="0"/>
              <a:t>We limit GDP to measuring economic production, knowing full well that it is not a perfect measure of well-being.</a:t>
            </a:r>
          </a:p>
          <a:p>
            <a:endParaRPr lang="en-US" altLang="en-US" dirty="0"/>
          </a:p>
          <a:p>
            <a:r>
              <a:rPr lang="en-US" altLang="en-US" dirty="0"/>
              <a:t>Higher levels of GDP are highly correlated with a better environment, higher quality, and better access to health care, more education, more leisure time, and low crime rates because a country with a higher GDP per capita can afford to invest in these areas instead of having to worry about the basic necessities.</a:t>
            </a:r>
          </a:p>
          <a:p>
            <a:endParaRPr lang="en-US" altLang="en-US" dirty="0"/>
          </a:p>
          <a:p>
            <a:pPr eaLnBrk="1" hangingPunct="1"/>
            <a:r>
              <a:rPr lang="en-US" altLang="en-US" sz="3200" dirty="0">
                <a:latin typeface="Helvetica Neue" pitchFamily="3" charset="0"/>
              </a:rPr>
              <a:t>Reality:</a:t>
            </a:r>
          </a:p>
          <a:p>
            <a:pPr marL="457200" indent="-457200" eaLnBrk="1" hangingPunct="1">
              <a:buFont typeface="Arial" charset="0"/>
              <a:buChar char="•"/>
            </a:pPr>
            <a:r>
              <a:rPr lang="en-US" altLang="en-US" sz="2800" dirty="0">
                <a:latin typeface="Helvetica Neue" pitchFamily="3" charset="0"/>
              </a:rPr>
              <a:t>Alternative measures are difficult to quantify.</a:t>
            </a:r>
          </a:p>
          <a:p>
            <a:pPr marL="457200" indent="-457200" eaLnBrk="1" hangingPunct="1">
              <a:buFont typeface="Arial" charset="0"/>
              <a:buChar char="•"/>
            </a:pPr>
            <a:r>
              <a:rPr lang="en-US" altLang="en-US" sz="2800" dirty="0">
                <a:latin typeface="Helvetica Neue" pitchFamily="3" charset="0"/>
              </a:rPr>
              <a:t>GDP is correlated with most of these other measures anyway.</a:t>
            </a:r>
            <a:endParaRPr lang="en-US" altLang="en-US" sz="2400" dirty="0">
              <a:latin typeface="Helvetica Neue" pitchFamily="3" charset="0"/>
            </a:endParaRPr>
          </a:p>
          <a:p>
            <a:endParaRPr lang="en-US"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0392503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a:t>Clicker question</a:t>
            </a:r>
          </a:p>
          <a:p>
            <a:r>
              <a:rPr lang="en-US" altLang="en-US" dirty="0"/>
              <a:t>Correct answer: B, Michael pays the neighbor kid to mow his yard.</a:t>
            </a:r>
          </a:p>
          <a:p>
            <a:endParaRPr lang="en-US" altLang="en-US" dirty="0"/>
          </a:p>
          <a:p>
            <a:r>
              <a:rPr lang="en-US" altLang="en-US" dirty="0"/>
              <a:t>You could probably imagine that this is a cash transaction. Even if Michael pays the kid with a check, it</a:t>
            </a:r>
            <a:r>
              <a:rPr lang="ja-JP" altLang="en-US" dirty="0"/>
              <a:t>’</a:t>
            </a:r>
            <a:r>
              <a:rPr lang="en-US" altLang="ja-JP" dirty="0"/>
              <a:t>s not going to be taxed or reported to the government.</a:t>
            </a:r>
            <a:endParaRPr lang="en-US" alt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a:latin typeface="Helvetica Neue" pitchFamily="3" charset="0"/>
              </a:rPr>
              <a:t>Lecture notes:</a:t>
            </a:r>
          </a:p>
          <a:p>
            <a:r>
              <a:rPr lang="en-US" altLang="en-US" dirty="0">
                <a:latin typeface="Helvetica Neue" pitchFamily="3" charset="0"/>
              </a:rPr>
              <a:t>Make sure</a:t>
            </a:r>
            <a:r>
              <a:rPr lang="en-US" altLang="en-US" baseline="0" dirty="0">
                <a:latin typeface="Helvetica Neue" pitchFamily="3" charset="0"/>
              </a:rPr>
              <a:t> to </a:t>
            </a:r>
            <a:r>
              <a:rPr lang="en-US" altLang="en-US" dirty="0">
                <a:latin typeface="Helvetica Neue" pitchFamily="3" charset="0"/>
              </a:rPr>
              <a:t>reiterate that,</a:t>
            </a:r>
            <a:r>
              <a:rPr lang="en-US" altLang="en-US" baseline="0" dirty="0">
                <a:latin typeface="Helvetica Neue" pitchFamily="3" charset="0"/>
              </a:rPr>
              <a:t> in order to make comparisons over time, we need to calculate</a:t>
            </a:r>
            <a:r>
              <a:rPr lang="en-US" altLang="en-US" dirty="0">
                <a:latin typeface="Helvetica Neue" pitchFamily="3" charset="0"/>
              </a:rPr>
              <a:t> real GDP</a:t>
            </a:r>
            <a:r>
              <a:rPr lang="en-US" altLang="en-US" baseline="0" dirty="0">
                <a:latin typeface="Helvetica Neue" pitchFamily="3" charset="0"/>
              </a:rPr>
              <a:t> by </a:t>
            </a:r>
            <a:r>
              <a:rPr lang="en-US" altLang="en-US" dirty="0">
                <a:latin typeface="Helvetica Neue" pitchFamily="3" charset="0"/>
              </a:rPr>
              <a:t>adjusting for inflation.</a:t>
            </a:r>
            <a:endParaRPr lang="en-US" altLang="en-US" dirty="0">
              <a:latin typeface="Arial" panose="020B0604020202020204" pitchFamily="34" charset="0"/>
            </a:endParaRPr>
          </a:p>
          <a:p>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altLang="en-US" b="1" i="1" dirty="0"/>
              <a:t>Lecture notes:</a:t>
            </a:r>
            <a:endParaRPr lang="en-US" altLang="en-US" b="1" dirty="0"/>
          </a:p>
          <a:p>
            <a:pPr>
              <a:defRPr/>
            </a:pPr>
            <a:endParaRPr lang="en-US" altLang="en-US" dirty="0"/>
          </a:p>
          <a:p>
            <a:pPr>
              <a:defRPr/>
            </a:pPr>
            <a:r>
              <a:rPr lang="en-US" altLang="en-US" u="none" dirty="0"/>
              <a:t>Microeconomics:</a:t>
            </a:r>
          </a:p>
          <a:p>
            <a:pPr marL="171450" indent="-171450">
              <a:buFont typeface="Arial" charset="0"/>
              <a:buChar char="•"/>
              <a:defRPr/>
            </a:pPr>
            <a:r>
              <a:rPr lang="en-US" altLang="en-US" dirty="0"/>
              <a:t>Much of our lives are spent at the micro level trying to decide how to spend what we make in order to live life to the fullest extent possible. All across the country, individuals like yourself are asking these same questions and making the same calculations. </a:t>
            </a:r>
          </a:p>
          <a:p>
            <a:pPr marL="171450" indent="-171450">
              <a:buFont typeface="Arial" charset="0"/>
              <a:buChar char="•"/>
              <a:defRPr/>
            </a:pPr>
            <a:r>
              <a:rPr lang="en-US" altLang="en-US" dirty="0"/>
              <a:t>Likewise, firms across the country are deciding what to produce, how to produce it, and where to make it—all with an eye toward profits.</a:t>
            </a:r>
          </a:p>
          <a:p>
            <a:pPr marL="171450" indent="-171450">
              <a:buFont typeface="Arial" charset="0"/>
              <a:buChar char="•"/>
              <a:defRPr/>
            </a:pPr>
            <a:r>
              <a:rPr lang="en-US" altLang="en-US" dirty="0"/>
              <a:t>Microeconomics studies individual-level decision making by households or firms. </a:t>
            </a:r>
          </a:p>
          <a:p>
            <a:pPr marL="628650" lvl="1" indent="-171450">
              <a:buFont typeface="Arial" charset="0"/>
              <a:buChar char="•"/>
              <a:defRPr/>
            </a:pPr>
            <a:r>
              <a:rPr lang="en-US" altLang="en-US" dirty="0"/>
              <a:t>It studies performance in particular markets or industries and determination of price and quantity for a particular product.</a:t>
            </a:r>
          </a:p>
          <a:p>
            <a:pPr>
              <a:defRPr/>
            </a:pPr>
            <a:endParaRPr lang="en-US" dirty="0"/>
          </a:p>
          <a:p>
            <a:pPr>
              <a:defRPr/>
            </a:pPr>
            <a:r>
              <a:rPr lang="en-US" altLang="en-US" u="none" dirty="0"/>
              <a:t>Macroeconomics:</a:t>
            </a:r>
          </a:p>
          <a:p>
            <a:pPr marL="171450" indent="-171450">
              <a:buFont typeface="Arial" charset="0"/>
              <a:buChar char="•"/>
              <a:defRPr/>
            </a:pPr>
            <a:r>
              <a:rPr lang="en-US" altLang="en-US" dirty="0"/>
              <a:t>In macroeconomics,</a:t>
            </a:r>
            <a:r>
              <a:rPr lang="en-US" altLang="en-US" baseline="0" dirty="0"/>
              <a:t> w</a:t>
            </a:r>
            <a:r>
              <a:rPr lang="en-US" altLang="en-US" dirty="0"/>
              <a:t>e look at the </a:t>
            </a:r>
            <a:r>
              <a:rPr lang="ja-JP" altLang="en-US" dirty="0"/>
              <a:t>“</a:t>
            </a:r>
            <a:r>
              <a:rPr lang="en-US" altLang="ja-JP" dirty="0"/>
              <a:t>big picture.</a:t>
            </a:r>
            <a:r>
              <a:rPr lang="ja-JP" altLang="en-US" dirty="0"/>
              <a:t>”</a:t>
            </a:r>
            <a:r>
              <a:rPr lang="en-US" altLang="ja-JP" dirty="0"/>
              <a:t> </a:t>
            </a:r>
          </a:p>
          <a:p>
            <a:pPr marL="171450" indent="-171450">
              <a:buFont typeface="Arial" charset="0"/>
              <a:buChar char="•"/>
              <a:defRPr/>
            </a:pPr>
            <a:r>
              <a:rPr lang="en-US" altLang="ja-JP" dirty="0"/>
              <a:t>Instead of focusing on the success or failure of any one person or firm, we now focus on the overall, or aggregate, success or failure of an entire economy.  </a:t>
            </a:r>
          </a:p>
          <a:p>
            <a:pPr marL="628650" lvl="1" indent="-171450">
              <a:buFont typeface="Arial" charset="0"/>
              <a:buChar char="•"/>
              <a:defRPr/>
            </a:pPr>
            <a:r>
              <a:rPr lang="en-US" altLang="ja-JP" dirty="0"/>
              <a:t>By </a:t>
            </a:r>
            <a:r>
              <a:rPr lang="ja-JP" altLang="en-US" dirty="0"/>
              <a:t>“</a:t>
            </a:r>
            <a:r>
              <a:rPr lang="en-US" altLang="ja-JP" dirty="0"/>
              <a:t>entire economy,</a:t>
            </a:r>
            <a:r>
              <a:rPr lang="ja-JP" altLang="en-US" dirty="0"/>
              <a:t>”</a:t>
            </a:r>
            <a:r>
              <a:rPr lang="en-US" altLang="ja-JP" dirty="0"/>
              <a:t> we might be talking about an entity as large as the economy of the United States, or something more modest like the economy of the state of Illinois or the city of Chicago. </a:t>
            </a:r>
          </a:p>
          <a:p>
            <a:pPr marL="628650" lvl="1" indent="-171450">
              <a:buFont typeface="Arial" charset="0"/>
              <a:buChar char="•"/>
              <a:defRPr/>
            </a:pPr>
            <a:r>
              <a:rPr lang="en-US" altLang="ja-JP" dirty="0"/>
              <a:t>More specifically, macroeconomics concerns the income of people throughout the economy—and whether incomes are rising or falling in general. </a:t>
            </a:r>
          </a:p>
          <a:p>
            <a:pPr>
              <a:defRPr/>
            </a:pPr>
            <a:endParaRPr lang="en-US" altLang="ja-JP" dirty="0"/>
          </a:p>
          <a:p>
            <a:pPr>
              <a:defRPr/>
            </a:pPr>
            <a:r>
              <a:rPr lang="en-US" altLang="ja-JP" dirty="0"/>
              <a:t>Macroeconomics is primarily concerned with aggregate (</a:t>
            </a:r>
            <a:r>
              <a:rPr lang="en-US" altLang="ja-JP" i="1" dirty="0"/>
              <a:t>total</a:t>
            </a:r>
            <a:r>
              <a:rPr lang="en-US" altLang="ja-JP" dirty="0"/>
              <a:t>) output and overall prices. In addition, macroeconomics studies how the government can influence aggregate variables through monetary and fiscal policy. </a:t>
            </a:r>
          </a:p>
          <a:p>
            <a:pPr>
              <a:defRPr/>
            </a:pPr>
            <a:r>
              <a:rPr lang="en-US" altLang="ja-JP" dirty="0"/>
              <a:t>Some important questions macroeconomists try to answer include:</a:t>
            </a:r>
          </a:p>
          <a:p>
            <a:pPr marL="171450" indent="-171450" eaLnBrk="1" hangingPunct="1">
              <a:buFont typeface="Arial" panose="020B0604020202020204" pitchFamily="34" charset="0"/>
              <a:buChar char="•"/>
              <a:defRPr/>
            </a:pPr>
            <a:r>
              <a:rPr lang="en-US" dirty="0">
                <a:cs typeface="Times New Roman" charset="0"/>
              </a:rPr>
              <a:t>Why does the </a:t>
            </a:r>
            <a:r>
              <a:rPr lang="en-US" i="1" dirty="0">
                <a:solidFill>
                  <a:srgbClr val="0070C0"/>
                </a:solidFill>
                <a:cs typeface="Times New Roman" charset="0"/>
              </a:rPr>
              <a:t>cost of living </a:t>
            </a:r>
            <a:r>
              <a:rPr lang="en-US" dirty="0">
                <a:solidFill>
                  <a:srgbClr val="0070C0"/>
                </a:solidFill>
                <a:cs typeface="Times New Roman" charset="0"/>
              </a:rPr>
              <a:t>generally rise over time</a:t>
            </a:r>
            <a:r>
              <a:rPr lang="en-US" dirty="0">
                <a:cs typeface="Times New Roman" charset="0"/>
              </a:rPr>
              <a:t>?</a:t>
            </a:r>
          </a:p>
          <a:p>
            <a:pPr marL="171450" indent="-171450" eaLnBrk="1" hangingPunct="1">
              <a:buFont typeface="Arial" panose="020B0604020202020204" pitchFamily="34" charset="0"/>
              <a:buChar char="•"/>
              <a:defRPr/>
            </a:pPr>
            <a:r>
              <a:rPr lang="en-US" dirty="0">
                <a:cs typeface="Times New Roman" charset="0"/>
              </a:rPr>
              <a:t>When the economy is booming, why are some </a:t>
            </a:r>
            <a:r>
              <a:rPr lang="en-US" dirty="0">
                <a:solidFill>
                  <a:srgbClr val="0070C0"/>
                </a:solidFill>
                <a:cs typeface="Times New Roman" charset="0"/>
              </a:rPr>
              <a:t>people still</a:t>
            </a:r>
            <a:r>
              <a:rPr lang="en-US" b="1" i="1" dirty="0">
                <a:solidFill>
                  <a:srgbClr val="0070C0"/>
                </a:solidFill>
                <a:cs typeface="Times New Roman" charset="0"/>
              </a:rPr>
              <a:t> </a:t>
            </a:r>
            <a:r>
              <a:rPr lang="en-US" i="1" dirty="0">
                <a:solidFill>
                  <a:srgbClr val="0070C0"/>
                </a:solidFill>
                <a:cs typeface="Times New Roman" charset="0"/>
              </a:rPr>
              <a:t>unemployed</a:t>
            </a:r>
            <a:r>
              <a:rPr lang="en-US" b="0" i="0" dirty="0">
                <a:solidFill>
                  <a:srgbClr val="0070C0"/>
                </a:solidFill>
                <a:cs typeface="Times New Roman" charset="0"/>
              </a:rPr>
              <a:t>?</a:t>
            </a:r>
          </a:p>
          <a:p>
            <a:pPr marL="171450" indent="-171450" eaLnBrk="1" hangingPunct="1">
              <a:buFont typeface="Arial" panose="020B0604020202020204" pitchFamily="34" charset="0"/>
              <a:buChar char="•"/>
              <a:defRPr/>
            </a:pPr>
            <a:r>
              <a:rPr lang="en-US" dirty="0">
                <a:cs typeface="Times New Roman" charset="0"/>
              </a:rPr>
              <a:t>What </a:t>
            </a:r>
            <a:r>
              <a:rPr lang="en-US" dirty="0">
                <a:solidFill>
                  <a:srgbClr val="0070C0"/>
                </a:solidFill>
                <a:cs typeface="Times New Roman" charset="0"/>
              </a:rPr>
              <a:t>causes a</a:t>
            </a:r>
            <a:r>
              <a:rPr lang="en-US" i="1" dirty="0">
                <a:solidFill>
                  <a:srgbClr val="0070C0"/>
                </a:solidFill>
                <a:cs typeface="Times New Roman" charset="0"/>
              </a:rPr>
              <a:t> recession</a:t>
            </a:r>
            <a:r>
              <a:rPr lang="en-US" dirty="0">
                <a:cs typeface="Times New Roman" charset="0"/>
              </a:rPr>
              <a:t>? Can the government prevent a recession from occurring or stop a recession from getting worse?</a:t>
            </a:r>
          </a:p>
          <a:p>
            <a:pPr marL="171450" indent="-171450" eaLnBrk="1" hangingPunct="1">
              <a:buFont typeface="Arial" panose="020B0604020202020204" pitchFamily="34" charset="0"/>
              <a:buChar char="•"/>
              <a:defRPr/>
            </a:pPr>
            <a:r>
              <a:rPr lang="en-US" dirty="0">
                <a:cs typeface="Times New Roman" charset="0"/>
              </a:rPr>
              <a:t>What is the </a:t>
            </a:r>
            <a:r>
              <a:rPr lang="en-US" i="1" dirty="0">
                <a:solidFill>
                  <a:srgbClr val="0070C0"/>
                </a:solidFill>
                <a:cs typeface="Times New Roman" charset="0"/>
              </a:rPr>
              <a:t>government budget deficit</a:t>
            </a:r>
            <a:r>
              <a:rPr lang="en-US" dirty="0">
                <a:cs typeface="Times New Roman" charset="0"/>
              </a:rPr>
              <a:t>? What are the implications of a budget deficit for the </a:t>
            </a:r>
            <a:r>
              <a:rPr lang="en-US" dirty="0" err="1">
                <a:cs typeface="Times New Roman" charset="0"/>
              </a:rPr>
              <a:t>macroeconomy</a:t>
            </a:r>
            <a:r>
              <a:rPr lang="en-US" dirty="0">
                <a:cs typeface="Times New Roman" charset="0"/>
              </a:rPr>
              <a:t>?</a:t>
            </a:r>
          </a:p>
          <a:p>
            <a:pPr marL="171450" indent="-171450" eaLnBrk="1" hangingPunct="1">
              <a:buFont typeface="Arial" panose="020B0604020202020204" pitchFamily="34" charset="0"/>
              <a:buChar char="•"/>
              <a:defRPr/>
            </a:pPr>
            <a:r>
              <a:rPr lang="en-US" dirty="0">
                <a:cs typeface="Times New Roman" charset="0"/>
              </a:rPr>
              <a:t>Why does the United</a:t>
            </a:r>
            <a:r>
              <a:rPr lang="en-US" baseline="0" dirty="0">
                <a:cs typeface="Times New Roman" charset="0"/>
              </a:rPr>
              <a:t> States</a:t>
            </a:r>
            <a:r>
              <a:rPr lang="en-US" dirty="0">
                <a:cs typeface="Times New Roman" charset="0"/>
              </a:rPr>
              <a:t> have such a large </a:t>
            </a:r>
            <a:r>
              <a:rPr lang="en-US" i="1" dirty="0">
                <a:cs typeface="Times New Roman" charset="0"/>
              </a:rPr>
              <a:t>trade deficit</a:t>
            </a:r>
            <a:r>
              <a:rPr lang="en-US" dirty="0">
                <a:cs typeface="Times New Roman" charset="0"/>
              </a:rPr>
              <a:t>?</a:t>
            </a:r>
          </a:p>
          <a:p>
            <a:pPr marL="171450" indent="-171450" eaLnBrk="1" hangingPunct="1">
              <a:buFont typeface="Arial" panose="020B0604020202020204" pitchFamily="34" charset="0"/>
              <a:buChar char="•"/>
              <a:defRPr/>
            </a:pPr>
            <a:r>
              <a:rPr lang="en-US" dirty="0">
                <a:cs typeface="Times New Roman" charset="0"/>
              </a:rPr>
              <a:t>Why are some countries poorer than others? Are there policies that can affect </a:t>
            </a:r>
            <a:r>
              <a:rPr lang="en-US" i="1" dirty="0">
                <a:cs typeface="Times New Roman" charset="0"/>
              </a:rPr>
              <a:t>economic growth</a:t>
            </a:r>
            <a:r>
              <a:rPr lang="en-US" dirty="0">
                <a:cs typeface="Times New Roman" charset="0"/>
              </a:rPr>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a:t>Classroom activity</a:t>
            </a:r>
            <a:r>
              <a:rPr lang="en-US" altLang="en-US" b="1" i="1" baseline="0" dirty="0"/>
              <a:t>: </a:t>
            </a:r>
            <a:r>
              <a:rPr lang="en-US" altLang="en-US" b="0" i="0" baseline="0" dirty="0"/>
              <a:t>Writing to Learn: Discovering Prior Beliefs</a:t>
            </a:r>
            <a:endParaRPr lang="en-US" altLang="en-US" b="1" i="1" baseline="0" dirty="0"/>
          </a:p>
          <a:p>
            <a:r>
              <a:rPr lang="en-US" altLang="en-US" b="0" i="0" baseline="0" dirty="0"/>
              <a:t>This would be a good place to try out the classroom activity from the Interactive Instructor’s Guide (see Tip #210).</a:t>
            </a:r>
          </a:p>
          <a:p>
            <a:pPr marL="171450" indent="-171450">
              <a:buFont typeface="Arial" charset="0"/>
              <a:buChar char="•"/>
            </a:pPr>
            <a:r>
              <a:rPr lang="en-US" altLang="en-US" b="0" i="0" baseline="0" dirty="0"/>
              <a:t>Before you begin your lecture on GDP, ask students to write a short paragraph describing what they know about the term </a:t>
            </a:r>
            <a:r>
              <a:rPr lang="en-US" altLang="en-US" b="0" i="1" baseline="0" dirty="0"/>
              <a:t>GDP</a:t>
            </a:r>
            <a:r>
              <a:rPr lang="en-US" altLang="en-US" b="0" i="0" baseline="0" dirty="0"/>
              <a:t>. </a:t>
            </a:r>
            <a:endParaRPr lang="en-US" altLang="en-US" b="0" i="0" dirty="0"/>
          </a:p>
          <a:p>
            <a:endParaRPr lang="en-US" altLang="en-US" b="1" i="1" dirty="0"/>
          </a:p>
          <a:p>
            <a:r>
              <a:rPr lang="en-US" altLang="en-US" b="1" i="1" dirty="0"/>
              <a:t>Lecture notes</a:t>
            </a:r>
            <a:r>
              <a:rPr lang="en-US" altLang="en-US" b="1" dirty="0"/>
              <a:t>:</a:t>
            </a:r>
          </a:p>
          <a:p>
            <a:r>
              <a:rPr lang="en-US" altLang="en-US" dirty="0"/>
              <a:t>Economists measure economic activity to benchmark performance and better understand how the economy functions.</a:t>
            </a:r>
          </a:p>
          <a:p>
            <a:endParaRPr lang="en-US" altLang="en-US" dirty="0"/>
          </a:p>
          <a:p>
            <a:pPr marL="171450" indent="-171450">
              <a:buFont typeface="Arial" charset="0"/>
              <a:buChar char="•"/>
            </a:pPr>
            <a:r>
              <a:rPr lang="en-US" altLang="en-US" dirty="0"/>
              <a:t>On the surface, measuring economic performance appears relatively straightforward</a:t>
            </a:r>
            <a:r>
              <a:rPr lang="en-US" altLang="en-US" dirty="0">
                <a:latin typeface="Times New Roman" panose="02020603050405020304" pitchFamily="18" charset="0"/>
                <a:cs typeface="Times New Roman" panose="02020603050405020304" pitchFamily="18" charset="0"/>
              </a:rPr>
              <a:t>―</a:t>
            </a:r>
            <a:r>
              <a:rPr lang="en-US" altLang="en-US" dirty="0"/>
              <a:t>but it is not. </a:t>
            </a:r>
          </a:p>
          <a:p>
            <a:pPr marL="171450" indent="-171450">
              <a:buFont typeface="Arial" charset="0"/>
              <a:buChar char="•"/>
            </a:pPr>
            <a:r>
              <a:rPr lang="en-US" altLang="en-US" dirty="0"/>
              <a:t>GDP is the most widely</a:t>
            </a:r>
            <a:r>
              <a:rPr lang="en-US" altLang="en-US" baseline="0" dirty="0"/>
              <a:t> </a:t>
            </a:r>
            <a:r>
              <a:rPr lang="en-US" altLang="en-US" dirty="0"/>
              <a:t>used measure of production. In addition to measuring total output and income, GDP is also used to measure the welfare of the participants in society.</a:t>
            </a:r>
          </a:p>
          <a:p>
            <a:pPr marL="628650" lvl="1" indent="-171450">
              <a:buFont typeface="Arial" charset="0"/>
              <a:buChar char="•"/>
            </a:pPr>
            <a:r>
              <a:rPr lang="en-US" altLang="en-US" dirty="0"/>
              <a:t>However, GDP as a proxy for well-being comes with many caveats. So, as you read through this material, be mindful that there is a tension between the desire to make economic measurements simple to understand and the true underlying quality of life that is not easily captured quantitatively. </a:t>
            </a:r>
          </a:p>
          <a:p>
            <a:pPr marL="628650" lvl="1" indent="-171450">
              <a:buFont typeface="Arial" charset="0"/>
              <a:buChar char="•"/>
            </a:pPr>
            <a:r>
              <a:rPr lang="en-US" altLang="en-US" dirty="0"/>
              <a:t>At the same time, a benchmark with minor inadequacies is better than no benchmark at all.</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a:t>Lecture notes</a:t>
            </a:r>
            <a:r>
              <a:rPr lang="en-US" altLang="en-US" b="1" dirty="0"/>
              <a:t>:</a:t>
            </a:r>
          </a:p>
          <a:p>
            <a:endParaRPr lang="en-US" altLang="en-US" b="1" dirty="0"/>
          </a:p>
          <a:p>
            <a:r>
              <a:rPr lang="en-US" altLang="en-US" dirty="0"/>
              <a:t>GDP</a:t>
            </a:r>
            <a:r>
              <a:rPr lang="en-US" altLang="en-US" dirty="0">
                <a:latin typeface="Helvetica Neue" pitchFamily="3" charset="0"/>
              </a:rPr>
              <a:t> functions as a </a:t>
            </a:r>
            <a:r>
              <a:rPr lang="en-US" altLang="ja-JP" dirty="0">
                <a:latin typeface="Helvetica Neue" pitchFamily="3" charset="0"/>
              </a:rPr>
              <a:t>barometer for the economy. </a:t>
            </a:r>
          </a:p>
          <a:p>
            <a:pPr marL="171450" indent="-171450">
              <a:buFont typeface="Arial" charset="0"/>
              <a:buChar char="•"/>
            </a:pPr>
            <a:r>
              <a:rPr lang="en-US" altLang="ja-JP" dirty="0">
                <a:latin typeface="Helvetica Neue" pitchFamily="3" charset="0"/>
              </a:rPr>
              <a:t>But what exactly does that mean?</a:t>
            </a:r>
            <a:endParaRPr lang="en-US" altLang="ja-JP" dirty="0">
              <a:latin typeface="+mn-lt"/>
            </a:endParaRPr>
          </a:p>
          <a:p>
            <a:pPr marL="171450" indent="-171450">
              <a:buFont typeface="Arial" charset="0"/>
              <a:buChar char="•"/>
            </a:pPr>
            <a:r>
              <a:rPr lang="en-US" altLang="en-US" dirty="0"/>
              <a:t>When GDP goes up, this implies that national output and income are both higher. </a:t>
            </a:r>
          </a:p>
          <a:p>
            <a:pPr marL="171450" indent="-171450">
              <a:buFont typeface="Arial" charset="0"/>
              <a:buChar char="•"/>
            </a:pPr>
            <a:r>
              <a:rPr lang="en-US" altLang="en-US" dirty="0"/>
              <a:t>When GDP falls, this implies that the economy is producing less than before, and total national income is falling.</a:t>
            </a:r>
          </a:p>
          <a:p>
            <a:endParaRPr lang="en-US" altLang="en-US" dirty="0"/>
          </a:p>
          <a:p>
            <a:pPr eaLnBrk="1" hangingPunct="1"/>
            <a:r>
              <a:rPr lang="en-US" altLang="en-US" sz="3200" dirty="0">
                <a:latin typeface="Helvetica Neue" pitchFamily="3" charset="0"/>
              </a:rPr>
              <a:t>Output and income are essentially the same:</a:t>
            </a:r>
          </a:p>
          <a:p>
            <a:pPr marL="457200" indent="-457200" eaLnBrk="1" hangingPunct="1">
              <a:buFont typeface="Arial" charset="0"/>
              <a:buChar char="•"/>
            </a:pPr>
            <a:r>
              <a:rPr lang="en-US" altLang="en-US" sz="2800" dirty="0">
                <a:latin typeface="Helvetica Neue" pitchFamily="3" charset="0"/>
              </a:rPr>
              <a:t>Nations that produce a large amount of high-value output are relatively wealthy.</a:t>
            </a:r>
          </a:p>
          <a:p>
            <a:pPr marL="457200" indent="-457200" eaLnBrk="1" hangingPunct="1">
              <a:buFont typeface="Arial" charset="0"/>
              <a:buChar char="•"/>
            </a:pPr>
            <a:r>
              <a:rPr lang="en-US" altLang="en-US" sz="2800" dirty="0">
                <a:latin typeface="Helvetica Neue" pitchFamily="3" charset="0"/>
              </a:rPr>
              <a:t>Nations that don</a:t>
            </a:r>
            <a:r>
              <a:rPr lang="ja-JP" altLang="en-US" sz="2800" dirty="0">
                <a:latin typeface="Helvetica Neue" pitchFamily="3" charset="0"/>
              </a:rPr>
              <a:t>’</a:t>
            </a:r>
            <a:r>
              <a:rPr lang="en-US" altLang="ja-JP" sz="2800" dirty="0">
                <a:latin typeface="Helvetica Neue" pitchFamily="3" charset="0"/>
              </a:rPr>
              <a:t>t produce much high-value output are relatively poor.</a:t>
            </a:r>
          </a:p>
          <a:p>
            <a:pPr marL="457200" indent="-457200" eaLnBrk="1" hangingPunct="1">
              <a:buFont typeface="Arial" charset="0"/>
              <a:buChar char="•"/>
            </a:pPr>
            <a:r>
              <a:rPr lang="en-US" altLang="en-US" sz="2800" dirty="0">
                <a:latin typeface="Helvetica Neue" pitchFamily="3" charset="0"/>
              </a:rPr>
              <a:t>The output you produce is sold, and you receive income for what you sell.</a:t>
            </a:r>
          </a:p>
          <a:p>
            <a:endParaRPr lang="en-US" altLang="en-US" dirty="0"/>
          </a:p>
          <a:p>
            <a:r>
              <a:rPr lang="en-US" altLang="en-US" b="1" i="1" dirty="0"/>
              <a:t>An example from the text</a:t>
            </a:r>
            <a:r>
              <a:rPr lang="en-US" altLang="en-US" b="1" dirty="0"/>
              <a:t>: </a:t>
            </a:r>
            <a:r>
              <a:rPr lang="en-US" altLang="en-US" b="0" i="0" dirty="0"/>
              <a:t>You can</a:t>
            </a:r>
            <a:r>
              <a:rPr lang="en-US" altLang="en-US" b="0" i="0" baseline="0" dirty="0"/>
              <a:t> use the following example during your lecture to further explain the concepts above.</a:t>
            </a:r>
            <a:endParaRPr lang="en-US" altLang="en-US" b="1" i="0" dirty="0"/>
          </a:p>
          <a:p>
            <a:endParaRPr lang="en-US" altLang="en-US" dirty="0"/>
          </a:p>
          <a:p>
            <a:r>
              <a:rPr lang="en-US" altLang="en-US" dirty="0"/>
              <a:t>Let</a:t>
            </a:r>
            <a:r>
              <a:rPr lang="ja-JP" altLang="en-US" dirty="0"/>
              <a:t>’</a:t>
            </a:r>
            <a:r>
              <a:rPr lang="en-US" altLang="ja-JP" dirty="0"/>
              <a:t>s say you open a coffee shop in your college town. You buy resources for producing coffee, everything from coffee beans and espresso bars to workers and electricity. You use these resources to produce output</a:t>
            </a:r>
            <a:r>
              <a:rPr lang="en-US" altLang="ja-JP" baseline="0" dirty="0"/>
              <a:t> such as</a:t>
            </a:r>
            <a:r>
              <a:rPr lang="en-US" altLang="ja-JP" dirty="0"/>
              <a:t> cappuccinos, espressos, and draft coffee. </a:t>
            </a:r>
          </a:p>
          <a:p>
            <a:pPr marL="171450" indent="-171450">
              <a:buFont typeface="Arial" charset="0"/>
              <a:buChar char="•"/>
            </a:pPr>
            <a:r>
              <a:rPr lang="en-US" altLang="ja-JP" dirty="0"/>
              <a:t>The first day </a:t>
            </a:r>
            <a:r>
              <a:rPr lang="en-US" altLang="ja-JP" b="1" dirty="0"/>
              <a:t>you sell 600 different coffee drinks </a:t>
            </a:r>
            <a:r>
              <a:rPr lang="en-US" altLang="ja-JP" dirty="0"/>
              <a:t>that average </a:t>
            </a:r>
            <a:r>
              <a:rPr lang="en-US" altLang="ja-JP" b="1" dirty="0"/>
              <a:t>$4 each</a:t>
            </a:r>
            <a:r>
              <a:rPr lang="en-US" altLang="ja-JP" dirty="0"/>
              <a:t>, so total output is worth </a:t>
            </a:r>
            <a:r>
              <a:rPr lang="en-US" altLang="ja-JP" b="1" dirty="0"/>
              <a:t>$2,400</a:t>
            </a:r>
            <a:r>
              <a:rPr lang="en-US" altLang="ja-JP" dirty="0"/>
              <a:t>. </a:t>
            </a:r>
          </a:p>
          <a:p>
            <a:pPr marL="628650" lvl="1" indent="-171450">
              <a:buFont typeface="Arial" charset="0"/>
              <a:buChar char="•"/>
            </a:pPr>
            <a:r>
              <a:rPr lang="en-US" altLang="ja-JP" dirty="0"/>
              <a:t>This is a measure of your firm</a:t>
            </a:r>
            <a:r>
              <a:rPr lang="ja-JP" altLang="en-US" dirty="0"/>
              <a:t>’</a:t>
            </a:r>
            <a:r>
              <a:rPr lang="en-US" altLang="ja-JP" dirty="0"/>
              <a:t>s production or output on that day. </a:t>
            </a:r>
          </a:p>
          <a:p>
            <a:pPr marL="628650" lvl="1" indent="-171450">
              <a:buFont typeface="Arial" charset="0"/>
              <a:buChar char="•"/>
            </a:pPr>
            <a:r>
              <a:rPr lang="en-US" altLang="ja-JP" dirty="0"/>
              <a:t>But that </a:t>
            </a:r>
            <a:r>
              <a:rPr lang="en-US" altLang="ja-JP" b="1" dirty="0"/>
              <a:t>$2,400 in sales is also a measure of income</a:t>
            </a:r>
            <a:r>
              <a:rPr lang="en-US" altLang="ja-JP" dirty="0"/>
              <a:t>. </a:t>
            </a:r>
          </a:p>
          <a:p>
            <a:pPr marL="628650" lvl="1" indent="-171450">
              <a:buFont typeface="Arial" charset="0"/>
              <a:buChar char="•"/>
            </a:pPr>
            <a:r>
              <a:rPr lang="en-US" altLang="ja-JP" dirty="0"/>
              <a:t>The income is used to pay for your resources (the beans, bars, workers, and electricity) and to pay yourself. </a:t>
            </a:r>
          </a:p>
          <a:p>
            <a:pPr marL="171450" lvl="0" indent="-171450">
              <a:buFont typeface="Arial" charset="0"/>
              <a:buChar char="•"/>
            </a:pPr>
            <a:r>
              <a:rPr lang="en-US" altLang="ja-JP" dirty="0"/>
              <a:t>If you sell even more on the second day, the income generated increases. </a:t>
            </a:r>
          </a:p>
          <a:p>
            <a:pPr marL="628650" lvl="1" indent="-171450">
              <a:buFont typeface="Arial" charset="0"/>
              <a:buChar char="•"/>
            </a:pPr>
            <a:r>
              <a:rPr lang="en-US" altLang="ja-JP" dirty="0"/>
              <a:t>But if you sell less on the second day, income goes down.</a:t>
            </a:r>
            <a:endParaRPr lang="en-US" altLang="en-US" dirty="0"/>
          </a:p>
          <a:p>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“Economics in the Media” Slide</a:t>
            </a:r>
          </a:p>
          <a:p>
            <a:endParaRPr lang="en-US" b="1" i="1" dirty="0"/>
          </a:p>
          <a:p>
            <a:r>
              <a:rPr lang="en-US" b="1" i="1" dirty="0"/>
              <a:t>Lecture notes: </a:t>
            </a:r>
          </a:p>
          <a:p>
            <a:r>
              <a:rPr lang="en-US" sz="1200" i="0" kern="1200" dirty="0">
                <a:solidFill>
                  <a:schemeClr val="tx1"/>
                </a:solidFill>
                <a:effectLst/>
                <a:latin typeface="+mn-lt"/>
                <a:ea typeface="MS PGothic" pitchFamily="34" charset="-128"/>
                <a:cs typeface="MS PGothic" pitchFamily="34" charset="-128"/>
              </a:rPr>
              <a:t>The clip mentioned on the slide can be found in the Interactive Instructor’s Guide. Access the direct link by clicking the icon in the PowerPoint above.</a:t>
            </a:r>
            <a:r>
              <a:rPr lang="en-US" sz="1200" i="0" kern="1200" baseline="0" dirty="0">
                <a:solidFill>
                  <a:schemeClr val="tx1"/>
                </a:solidFill>
                <a:effectLst/>
                <a:latin typeface="+mn-lt"/>
                <a:ea typeface="MS PGothic" pitchFamily="34" charset="-128"/>
                <a:cs typeface="MS PGothic" pitchFamily="34" charset="-128"/>
              </a:rPr>
              <a:t> (Link to Tip #211)</a:t>
            </a:r>
          </a:p>
          <a:p>
            <a:endParaRPr lang="en-US" sz="1200" b="0" i="0" kern="1200" baseline="0" dirty="0">
              <a:solidFill>
                <a:schemeClr val="tx1"/>
              </a:solidFill>
              <a:effectLst/>
              <a:latin typeface="+mn-lt"/>
              <a:ea typeface="MS PGothic" pitchFamily="34" charset="-128"/>
              <a:cs typeface="MS PGothic" pitchFamily="34" charset="-128"/>
            </a:endParaRPr>
          </a:p>
          <a:p>
            <a:r>
              <a:rPr lang="en-US" sz="1200" b="0" i="0" kern="1200" baseline="0" dirty="0">
                <a:solidFill>
                  <a:schemeClr val="tx1"/>
                </a:solidFill>
                <a:effectLst/>
                <a:latin typeface="+mn-lt"/>
                <a:ea typeface="MS PGothic" pitchFamily="34" charset="-128"/>
                <a:cs typeface="MS PGothic" pitchFamily="34" charset="-128"/>
              </a:rPr>
              <a:t>The video clip referred to on the slide above could be a useful tool for helping students gain a more intuitive feel for GDP.</a:t>
            </a:r>
            <a:endParaRPr lang="en-US" b="0" i="0" baseline="0" dirty="0"/>
          </a:p>
        </p:txBody>
      </p:sp>
    </p:spTree>
    <p:extLst>
      <p:ext uri="{BB962C8B-B14F-4D97-AF65-F5344CB8AC3E}">
        <p14:creationId xmlns:p14="http://schemas.microsoft.com/office/powerpoint/2010/main" val="1887242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a:t>Lecture tip</a:t>
            </a:r>
            <a:r>
              <a:rPr lang="en-US" altLang="en-US" b="1" dirty="0"/>
              <a:t>:</a:t>
            </a:r>
          </a:p>
          <a:p>
            <a:r>
              <a:rPr lang="en-US" altLang="en-US" dirty="0"/>
              <a:t>We will explain each item in depth in the next few slides.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9144000" cy="0"/>
          </a:xfrm>
          <a:prstGeom prst="line">
            <a:avLst/>
          </a:prstGeom>
          <a:ln w="571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
            <a:ext cx="8229600" cy="1527337"/>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457200" y="1713168"/>
            <a:ext cx="8229600" cy="4896248"/>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30919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cxnSp>
        <p:nvCxnSpPr>
          <p:cNvPr id="5" name="Straight Connector 4"/>
          <p:cNvCxnSpPr/>
          <p:nvPr userDrawn="1"/>
        </p:nvCxnSpPr>
        <p:spPr>
          <a:xfrm>
            <a:off x="0" y="1543050"/>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0"/>
            <a:ext cx="8229600" cy="1518756"/>
          </a:xfrm>
        </p:spPr>
        <p:txBody>
          <a:bodyPr/>
          <a:lstStyle>
            <a:lvl1pPr algn="l">
              <a:defRPr/>
            </a:lvl1pPr>
          </a:lstStyle>
          <a:p>
            <a:r>
              <a:rPr lang="en-US" dirty="0"/>
              <a:t>Click to edit Master title style</a:t>
            </a:r>
          </a:p>
        </p:txBody>
      </p:sp>
      <p:sp>
        <p:nvSpPr>
          <p:cNvPr id="3" name="Content Placeholder 2"/>
          <p:cNvSpPr>
            <a:spLocks noGrp="1"/>
          </p:cNvSpPr>
          <p:nvPr>
            <p:ph sz="half" idx="1"/>
          </p:nvPr>
        </p:nvSpPr>
        <p:spPr>
          <a:xfrm>
            <a:off x="457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648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999328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Rectangle 2"/>
          <p:cNvSpPr/>
          <p:nvPr userDrawn="1"/>
        </p:nvSpPr>
        <p:spPr>
          <a:xfrm>
            <a:off x="177800" y="169863"/>
            <a:ext cx="8796338" cy="6543675"/>
          </a:xfrm>
          <a:prstGeom prst="rect">
            <a:avLst/>
          </a:prstGeom>
          <a:noFill/>
          <a:ln w="57150">
            <a:solidFill>
              <a:srgbClr val="F7964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457200" y="0"/>
            <a:ext cx="8229600" cy="1518756"/>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3367572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cxnSp>
        <p:nvCxnSpPr>
          <p:cNvPr id="3" name="Straight Connector 2"/>
          <p:cNvCxnSpPr/>
          <p:nvPr userDrawn="1"/>
        </p:nvCxnSpPr>
        <p:spPr>
          <a:xfrm>
            <a:off x="0" y="777875"/>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91066" y="-16933"/>
            <a:ext cx="8229600" cy="768096"/>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1198242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323850" y="1350963"/>
            <a:ext cx="2989263" cy="4179887"/>
          </a:xfrm>
          <a:prstGeom prst="rect">
            <a:avLst/>
          </a:prstGeom>
          <a:noFill/>
          <a:ln>
            <a:noFill/>
          </a:ln>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eaLnBrk="1" hangingPunct="1">
              <a:defRPr/>
            </a:pPr>
            <a:endParaRPr lang="en-US" sz="20000" b="1">
              <a:solidFill>
                <a:srgbClr val="FF2807"/>
              </a:solidFill>
              <a:latin typeface="Helvetica Neue" charset="0"/>
              <a:cs typeface="Helvetica Neue" charset="0"/>
            </a:endParaRPr>
          </a:p>
        </p:txBody>
      </p:sp>
      <p:cxnSp>
        <p:nvCxnSpPr>
          <p:cNvPr id="5" name="Straight Connector 4"/>
          <p:cNvCxnSpPr/>
          <p:nvPr userDrawn="1"/>
        </p:nvCxnSpPr>
        <p:spPr>
          <a:xfrm>
            <a:off x="3575050" y="1350963"/>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3728854" y="1350817"/>
            <a:ext cx="5107663" cy="4179455"/>
          </a:xfrm>
        </p:spPr>
        <p:txBody>
          <a:bodyPr>
            <a:normAutofit fontScale="90000"/>
          </a:bodyPr>
          <a:lstStyle>
            <a:lvl1pPr algn="l">
              <a:defRPr cap="all" baseline="0">
                <a:solidFill>
                  <a:srgbClr val="669900"/>
                </a:solidFill>
              </a:defRPr>
            </a:lvl1pPr>
          </a:lstStyle>
          <a:p>
            <a:r>
              <a:rPr lang="en-US" dirty="0"/>
              <a:t>Click to edit Master title style</a:t>
            </a:r>
          </a:p>
        </p:txBody>
      </p:sp>
      <p:sp>
        <p:nvSpPr>
          <p:cNvPr id="12" name="Text Placeholder 11"/>
          <p:cNvSpPr>
            <a:spLocks noGrp="1"/>
          </p:cNvSpPr>
          <p:nvPr>
            <p:ph type="body" sz="quarter" idx="10"/>
          </p:nvPr>
        </p:nvSpPr>
        <p:spPr>
          <a:xfrm>
            <a:off x="323274" y="1350817"/>
            <a:ext cx="3117273" cy="4179455"/>
          </a:xfrm>
        </p:spPr>
        <p:txBody>
          <a:bodyPr anchor="ctr">
            <a:noAutofit/>
          </a:bodyPr>
          <a:lstStyle>
            <a:lvl1pPr marL="0" indent="0" algn="r">
              <a:buNone/>
              <a:defRPr sz="20000" b="0" i="0">
                <a:solidFill>
                  <a:srgbClr val="669900"/>
                </a:solidFill>
                <a:latin typeface="Helvetica Neue Medium"/>
                <a:cs typeface="Helvetica Neue Medium"/>
              </a:defRPr>
            </a:lvl1pPr>
          </a:lstStyle>
          <a:p>
            <a:pPr lvl="0"/>
            <a:r>
              <a:rPr lang="en-US" dirty="0"/>
              <a:t>Click to edit Master text styles</a:t>
            </a:r>
          </a:p>
        </p:txBody>
      </p:sp>
    </p:spTree>
    <p:extLst>
      <p:ext uri="{BB962C8B-B14F-4D97-AF65-F5344CB8AC3E}">
        <p14:creationId xmlns:p14="http://schemas.microsoft.com/office/powerpoint/2010/main" val="2390341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323850" y="1350963"/>
            <a:ext cx="2989263" cy="4179887"/>
          </a:xfrm>
          <a:prstGeom prst="rect">
            <a:avLst/>
          </a:prstGeom>
          <a:noFill/>
          <a:ln>
            <a:noFill/>
          </a:ln>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eaLnBrk="1" hangingPunct="1">
              <a:defRPr/>
            </a:pPr>
            <a:endParaRPr lang="en-US" sz="20000" b="1">
              <a:solidFill>
                <a:srgbClr val="FF2807"/>
              </a:solidFill>
              <a:latin typeface="Helvetica Neue" charset="0"/>
              <a:cs typeface="Helvetica Neue" charset="0"/>
            </a:endParaRPr>
          </a:p>
        </p:txBody>
      </p:sp>
      <p:cxnSp>
        <p:nvCxnSpPr>
          <p:cNvPr id="5" name="Straight Connector 4"/>
          <p:cNvCxnSpPr/>
          <p:nvPr userDrawn="1"/>
        </p:nvCxnSpPr>
        <p:spPr>
          <a:xfrm>
            <a:off x="3575050" y="1350963"/>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3728854" y="1350817"/>
            <a:ext cx="5107663" cy="4179455"/>
          </a:xfrm>
        </p:spPr>
        <p:txBody>
          <a:bodyPr>
            <a:normAutofit fontScale="90000"/>
          </a:bodyPr>
          <a:lstStyle>
            <a:lvl1pPr algn="l">
              <a:defRPr cap="all" baseline="0">
                <a:solidFill>
                  <a:srgbClr val="669900"/>
                </a:solidFill>
              </a:defRPr>
            </a:lvl1pPr>
          </a:lstStyle>
          <a:p>
            <a:r>
              <a:rPr lang="en-US" dirty="0"/>
              <a:t>Click to edit Master title style</a:t>
            </a:r>
          </a:p>
        </p:txBody>
      </p:sp>
      <p:sp>
        <p:nvSpPr>
          <p:cNvPr id="12" name="Text Placeholder 11"/>
          <p:cNvSpPr>
            <a:spLocks noGrp="1"/>
          </p:cNvSpPr>
          <p:nvPr>
            <p:ph type="body" sz="quarter" idx="10"/>
          </p:nvPr>
        </p:nvSpPr>
        <p:spPr>
          <a:xfrm>
            <a:off x="323274" y="1350817"/>
            <a:ext cx="3117273" cy="4179455"/>
          </a:xfrm>
        </p:spPr>
        <p:txBody>
          <a:bodyPr anchor="ctr">
            <a:noAutofit/>
          </a:bodyPr>
          <a:lstStyle>
            <a:lvl1pPr marL="0" indent="0" algn="r">
              <a:buNone/>
              <a:defRPr sz="20000" b="0" i="0">
                <a:solidFill>
                  <a:srgbClr val="669900"/>
                </a:solidFill>
                <a:latin typeface="Helvetica Neue Medium"/>
                <a:cs typeface="Helvetica Neue Medium"/>
              </a:defRPr>
            </a:lvl1pPr>
          </a:lstStyle>
          <a:p>
            <a:pPr lvl="0"/>
            <a:r>
              <a:rPr lang="en-US" dirty="0"/>
              <a:t>Click to edit Master text styles</a:t>
            </a:r>
          </a:p>
        </p:txBody>
      </p:sp>
    </p:spTree>
    <p:extLst>
      <p:ext uri="{BB962C8B-B14F-4D97-AF65-F5344CB8AC3E}">
        <p14:creationId xmlns:p14="http://schemas.microsoft.com/office/powerpoint/2010/main" val="907662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
            <a:ext cx="8229600" cy="1527337"/>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457200" y="1713168"/>
            <a:ext cx="8229600" cy="4896248"/>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95487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0" y="1543050"/>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0"/>
            <a:ext cx="8229600" cy="1518756"/>
          </a:xfrm>
        </p:spPr>
        <p:txBody>
          <a:bodyPr/>
          <a:lstStyle>
            <a:lvl1pPr algn="l">
              <a:defRPr/>
            </a:lvl1pPr>
          </a:lstStyle>
          <a:p>
            <a:r>
              <a:rPr lang="en-US" dirty="0"/>
              <a:t>Click to edit Master title style</a:t>
            </a:r>
          </a:p>
        </p:txBody>
      </p:sp>
      <p:sp>
        <p:nvSpPr>
          <p:cNvPr id="3" name="Content Placeholder 2"/>
          <p:cNvSpPr>
            <a:spLocks noGrp="1"/>
          </p:cNvSpPr>
          <p:nvPr>
            <p:ph sz="half" idx="1"/>
          </p:nvPr>
        </p:nvSpPr>
        <p:spPr>
          <a:xfrm>
            <a:off x="457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648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6667522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p:txBody>
      </p:sp>
    </p:spTree>
  </p:cSld>
  <p:clrMap bg1="lt1" tx1="dk1" bg2="lt2" tx2="dk2" accent1="accent1" accent2="accent2" accent3="accent3" accent4="accent4" accent5="accent5" accent6="accent6" hlink="hlink" folHlink="folHlink"/>
  <p:sldLayoutIdLst>
    <p:sldLayoutId id="2147484174" r:id="rId1"/>
    <p:sldLayoutId id="2147484175" r:id="rId2"/>
    <p:sldLayoutId id="2147484176" r:id="rId3"/>
    <p:sldLayoutId id="2147484177" r:id="rId4"/>
    <p:sldLayoutId id="2147484178" r:id="rId5"/>
    <p:sldLayoutId id="2147484179" r:id="rId6"/>
    <p:sldLayoutId id="2147484180" r:id="rId7"/>
    <p:sldLayoutId id="2147484181" r:id="rId8"/>
  </p:sldLayoutIdLst>
  <p:txStyles>
    <p:titleStyle>
      <a:lvl1pPr algn="l" defTabSz="457200" rtl="0" eaLnBrk="0" fontAlgn="base" hangingPunct="0">
        <a:spcBef>
          <a:spcPct val="0"/>
        </a:spcBef>
        <a:spcAft>
          <a:spcPct val="0"/>
        </a:spcAft>
        <a:defRPr sz="4400" b="1" kern="1200">
          <a:solidFill>
            <a:schemeClr val="tx1"/>
          </a:solidFill>
          <a:latin typeface="Arial"/>
          <a:ea typeface="MS PGothic" pitchFamily="34" charset="-128"/>
          <a:cs typeface="Arial"/>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5pPr>
      <a:lvl6pPr marL="457200" algn="l" defTabSz="457200" rtl="0" fontAlgn="base">
        <a:spcBef>
          <a:spcPct val="0"/>
        </a:spcBef>
        <a:spcAft>
          <a:spcPct val="0"/>
        </a:spcAft>
        <a:defRPr sz="4400" b="1">
          <a:solidFill>
            <a:schemeClr val="tx1"/>
          </a:solidFill>
          <a:latin typeface="Helvetica Neue" charset="0"/>
          <a:ea typeface="ＭＳ Ｐゴシック" charset="0"/>
        </a:defRPr>
      </a:lvl6pPr>
      <a:lvl7pPr marL="914400" algn="l" defTabSz="457200" rtl="0" fontAlgn="base">
        <a:spcBef>
          <a:spcPct val="0"/>
        </a:spcBef>
        <a:spcAft>
          <a:spcPct val="0"/>
        </a:spcAft>
        <a:defRPr sz="4400" b="1">
          <a:solidFill>
            <a:schemeClr val="tx1"/>
          </a:solidFill>
          <a:latin typeface="Helvetica Neue" charset="0"/>
          <a:ea typeface="ＭＳ Ｐゴシック" charset="0"/>
        </a:defRPr>
      </a:lvl7pPr>
      <a:lvl8pPr marL="1371600" algn="l" defTabSz="457200" rtl="0" fontAlgn="base">
        <a:spcBef>
          <a:spcPct val="0"/>
        </a:spcBef>
        <a:spcAft>
          <a:spcPct val="0"/>
        </a:spcAft>
        <a:defRPr sz="4400" b="1">
          <a:solidFill>
            <a:schemeClr val="tx1"/>
          </a:solidFill>
          <a:latin typeface="Helvetica Neue" charset="0"/>
          <a:ea typeface="ＭＳ Ｐゴシック" charset="0"/>
        </a:defRPr>
      </a:lvl8pPr>
      <a:lvl9pPr marL="1828800" algn="l" defTabSz="457200" rtl="0" fontAlgn="base">
        <a:spcBef>
          <a:spcPct val="0"/>
        </a:spcBef>
        <a:spcAft>
          <a:spcPct val="0"/>
        </a:spcAft>
        <a:defRPr sz="4400" b="1">
          <a:solidFill>
            <a:schemeClr val="tx1"/>
          </a:solidFill>
          <a:latin typeface="Helvetica Neue" charset="0"/>
          <a:ea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600" kern="1200">
          <a:solidFill>
            <a:schemeClr val="tx1"/>
          </a:solidFill>
          <a:latin typeface="Arial"/>
          <a:ea typeface="MS PGothic" pitchFamily="34" charset="-128"/>
          <a:cs typeface="Arial"/>
        </a:defRPr>
      </a:lvl1pPr>
      <a:lvl2pPr marL="742950" indent="-28575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Arial"/>
          <a:ea typeface="MS PGothic" pitchFamily="34" charset="-128"/>
          <a:cs typeface="Arial"/>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 Neue"/>
          <a:ea typeface="Helvetica Neue" charset="0"/>
          <a:cs typeface="Helvetica Neue"/>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9.emf"/><Relationship Id="rId5" Type="http://schemas.openxmlformats.org/officeDocument/2006/relationships/image" Target="../media/image10.emf"/><Relationship Id="rId6" Type="http://schemas.openxmlformats.org/officeDocument/2006/relationships/image" Target="../media/image11.emf"/><Relationship Id="rId7" Type="http://schemas.openxmlformats.org/officeDocument/2006/relationships/image" Target="../media/image12.emf"/><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2.jpeg"/></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9" Type="http://schemas.openxmlformats.org/officeDocument/2006/relationships/image" Target="../media/image24.jpeg"/><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5.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emf"/><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28.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4" Type="http://schemas.openxmlformats.org/officeDocument/2006/relationships/oleObject" Target="../embeddings/oleObject1.bin"/><Relationship Id="rId5" Type="http://schemas.openxmlformats.org/officeDocument/2006/relationships/image" Target="../media/image29.wmf"/><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4" Type="http://schemas.openxmlformats.org/officeDocument/2006/relationships/oleObject" Target="../embeddings/oleObject2.bin"/><Relationship Id="rId5" Type="http://schemas.openxmlformats.org/officeDocument/2006/relationships/image" Target="../media/image29.wmf"/><Relationship Id="rId6" Type="http://schemas.openxmlformats.org/officeDocument/2006/relationships/image" Target="../media/image30.png"/><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3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3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31.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32.jpeg"/></Relationships>
</file>

<file path=ppt/slides/_rels/slide47.xml.rels><?xml version="1.0" encoding="UTF-8" standalone="yes"?>
<Relationships xmlns="http://schemas.openxmlformats.org/package/2006/relationships"><Relationship Id="rId3" Type="http://schemas.openxmlformats.org/officeDocument/2006/relationships/hyperlink" Target="https://iig.wwnorton.com/prinecoma2/full/page/212_the_underground_economy_in_superbad" TargetMode="External"/><Relationship Id="rId4"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33.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34.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s://iig.wwnorton.com/prinecoma2/full/page/211_measuring_gdp_in_slates_what_is_gpd" TargetMode="External"/><Relationship Id="rId4"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3729038" y="1350963"/>
            <a:ext cx="5286375" cy="4179887"/>
          </a:xfrm>
        </p:spPr>
        <p:txBody>
          <a:bodyPr>
            <a:normAutofit/>
          </a:bodyPr>
          <a:lstStyle/>
          <a:p>
            <a:r>
              <a:rPr lang="en-US" altLang="en-US" sz="4000" cap="none" dirty="0" smtClean="0">
                <a:solidFill>
                  <a:srgbClr val="F79646"/>
                </a:solidFill>
                <a:latin typeface="Arial" panose="020B0604020202020204" pitchFamily="34" charset="0"/>
                <a:cs typeface="Arial" panose="020B0604020202020204" pitchFamily="34" charset="0"/>
              </a:rPr>
              <a:t>Introduction to Macroeconomics and GDP</a:t>
            </a:r>
            <a:endParaRPr lang="en-US" altLang="en-US" sz="4000" cap="none" dirty="0">
              <a:solidFill>
                <a:srgbClr val="F79646"/>
              </a:solidFill>
              <a:latin typeface="Arial" panose="020B0604020202020204" pitchFamily="34" charset="0"/>
              <a:cs typeface="Arial" panose="020B0604020202020204" pitchFamily="34" charset="0"/>
            </a:endParaRPr>
          </a:p>
        </p:txBody>
      </p:sp>
      <p:sp>
        <p:nvSpPr>
          <p:cNvPr id="11267" name="Text Placeholder 2"/>
          <p:cNvSpPr>
            <a:spLocks noGrp="1"/>
          </p:cNvSpPr>
          <p:nvPr>
            <p:ph type="body" sz="quarter" idx="10"/>
          </p:nvPr>
        </p:nvSpPr>
        <p:spPr>
          <a:xfrm>
            <a:off x="323850" y="1350963"/>
            <a:ext cx="3116263" cy="4179887"/>
          </a:xfrm>
        </p:spPr>
        <p:txBody>
          <a:bodyPr/>
          <a:lstStyle/>
          <a:p>
            <a:r>
              <a:rPr lang="en-US" altLang="x-none" dirty="0">
                <a:solidFill>
                  <a:srgbClr val="1492C7"/>
                </a:solidFill>
                <a:latin typeface="Helvetica Neue Medium" charset="0"/>
                <a:ea typeface="MS PGothic" charset="-128"/>
              </a:rPr>
              <a:t>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457200" y="0"/>
            <a:ext cx="8229600" cy="1527175"/>
          </a:xfrm>
        </p:spPr>
        <p:txBody>
          <a:bodyPr/>
          <a:lstStyle/>
          <a:p>
            <a:r>
              <a:rPr lang="en-US" altLang="en-US" dirty="0">
                <a:latin typeface="Helvetica Neue" pitchFamily="3" charset="0"/>
                <a:cs typeface="Arial" panose="020B0604020202020204" pitchFamily="34" charset="0"/>
              </a:rPr>
              <a:t>Practice What You Know</a:t>
            </a:r>
            <a:r>
              <a:rPr lang="en-US" altLang="en-US" dirty="0">
                <a:latin typeface="Arial" panose="020B0604020202020204" pitchFamily="34" charset="0"/>
                <a:cs typeface="Arial" panose="020B0604020202020204" pitchFamily="34" charset="0"/>
              </a:rPr>
              <a:t>—</a:t>
            </a:r>
            <a:r>
              <a:rPr lang="en-US" altLang="en-US" dirty="0">
                <a:latin typeface="Helvetica Neue" pitchFamily="3" charset="0"/>
                <a:cs typeface="Arial" panose="020B0604020202020204" pitchFamily="34" charset="0"/>
              </a:rPr>
              <a:t>1 </a:t>
            </a:r>
          </a:p>
        </p:txBody>
      </p:sp>
      <p:sp>
        <p:nvSpPr>
          <p:cNvPr id="53251" name="Content Placeholder 2"/>
          <p:cNvSpPr>
            <a:spLocks noGrp="1"/>
          </p:cNvSpPr>
          <p:nvPr>
            <p:ph idx="1"/>
          </p:nvPr>
        </p:nvSpPr>
        <p:spPr>
          <a:xfrm>
            <a:off x="457200" y="1712913"/>
            <a:ext cx="8229600" cy="4895850"/>
          </a:xfrm>
        </p:spPr>
        <p:txBody>
          <a:bodyPr/>
          <a:lstStyle/>
          <a:p>
            <a:r>
              <a:rPr lang="en-US" altLang="en-US" dirty="0">
                <a:latin typeface="Helvetica Neue" pitchFamily="3" charset="0"/>
                <a:cs typeface="Arial" panose="020B0604020202020204" pitchFamily="34" charset="0"/>
              </a:rPr>
              <a:t>Gross domestic product (GDP) also measures</a:t>
            </a:r>
          </a:p>
          <a:p>
            <a:pPr marL="971550" lvl="1" indent="-514350">
              <a:buFont typeface="Calibri" panose="020F0502020204030204" pitchFamily="34" charset="0"/>
              <a:buAutoNum type="alphaUcPeriod"/>
            </a:pPr>
            <a:r>
              <a:rPr lang="en-US" altLang="en-US" dirty="0">
                <a:latin typeface="Helvetica Neue" pitchFamily="3" charset="0"/>
                <a:cs typeface="Arial" panose="020B0604020202020204" pitchFamily="34" charset="0"/>
              </a:rPr>
              <a:t>a </a:t>
            </a:r>
            <a:r>
              <a:rPr lang="en-US" altLang="en-US" dirty="0" smtClean="0">
                <a:latin typeface="Helvetica Neue" pitchFamily="3" charset="0"/>
                <a:cs typeface="Arial" panose="020B0604020202020204" pitchFamily="34" charset="0"/>
              </a:rPr>
              <a:t>nation</a:t>
            </a:r>
            <a:r>
              <a:rPr lang="en-US" altLang="ja-JP" dirty="0" smtClean="0">
                <a:latin typeface="Helvetica Neue" pitchFamily="3" charset="0"/>
                <a:cs typeface="Arial" panose="020B0604020202020204" pitchFamily="34" charset="0"/>
              </a:rPr>
              <a:t>’s </a:t>
            </a:r>
            <a:r>
              <a:rPr lang="en-US" altLang="ja-JP" dirty="0">
                <a:latin typeface="Helvetica Neue" pitchFamily="3" charset="0"/>
                <a:cs typeface="Arial" panose="020B0604020202020204" pitchFamily="34" charset="0"/>
              </a:rPr>
              <a:t>exports.</a:t>
            </a:r>
          </a:p>
          <a:p>
            <a:pPr marL="971550" lvl="1" indent="-514350">
              <a:buFont typeface="Calibri" panose="020F0502020204030204" pitchFamily="34" charset="0"/>
              <a:buAutoNum type="alphaUcPeriod"/>
            </a:pPr>
            <a:r>
              <a:rPr lang="en-US" altLang="en-US" dirty="0">
                <a:latin typeface="Helvetica Neue" pitchFamily="3" charset="0"/>
                <a:cs typeface="Arial" panose="020B0604020202020204" pitchFamily="34" charset="0"/>
              </a:rPr>
              <a:t>a </a:t>
            </a:r>
            <a:r>
              <a:rPr lang="en-US" altLang="en-US" dirty="0" smtClean="0">
                <a:latin typeface="Helvetica Neue" pitchFamily="3" charset="0"/>
                <a:cs typeface="Arial" panose="020B0604020202020204" pitchFamily="34" charset="0"/>
              </a:rPr>
              <a:t>nation</a:t>
            </a:r>
            <a:r>
              <a:rPr lang="en-US" altLang="ja-JP" dirty="0" smtClean="0">
                <a:latin typeface="Helvetica Neue" pitchFamily="3" charset="0"/>
                <a:cs typeface="Arial" panose="020B0604020202020204" pitchFamily="34" charset="0"/>
              </a:rPr>
              <a:t>’s </a:t>
            </a:r>
            <a:r>
              <a:rPr lang="en-US" altLang="ja-JP" dirty="0">
                <a:latin typeface="Helvetica Neue" pitchFamily="3" charset="0"/>
                <a:cs typeface="Arial" panose="020B0604020202020204" pitchFamily="34" charset="0"/>
              </a:rPr>
              <a:t>debt.</a:t>
            </a:r>
          </a:p>
          <a:p>
            <a:pPr marL="971550" lvl="1" indent="-514350">
              <a:buFont typeface="Calibri" panose="020F0502020204030204" pitchFamily="34" charset="0"/>
              <a:buAutoNum type="alphaUcPeriod"/>
            </a:pPr>
            <a:r>
              <a:rPr lang="en-US" altLang="en-US" dirty="0">
                <a:latin typeface="Helvetica Neue" pitchFamily="3" charset="0"/>
                <a:cs typeface="Arial" panose="020B0604020202020204" pitchFamily="34" charset="0"/>
              </a:rPr>
              <a:t>a </a:t>
            </a:r>
            <a:r>
              <a:rPr lang="en-US" altLang="en-US" dirty="0" smtClean="0">
                <a:latin typeface="Helvetica Neue" pitchFamily="3" charset="0"/>
                <a:cs typeface="Arial" panose="020B0604020202020204" pitchFamily="34" charset="0"/>
              </a:rPr>
              <a:t>nation</a:t>
            </a:r>
            <a:r>
              <a:rPr lang="en-US" altLang="ja-JP" dirty="0" smtClean="0">
                <a:latin typeface="Helvetica Neue" pitchFamily="3" charset="0"/>
                <a:cs typeface="Arial" panose="020B0604020202020204" pitchFamily="34" charset="0"/>
              </a:rPr>
              <a:t>’s </a:t>
            </a:r>
            <a:r>
              <a:rPr lang="en-US" altLang="ja-JP" dirty="0">
                <a:latin typeface="Helvetica Neue" pitchFamily="3" charset="0"/>
                <a:cs typeface="Arial" panose="020B0604020202020204" pitchFamily="34" charset="0"/>
              </a:rPr>
              <a:t>income.</a:t>
            </a:r>
          </a:p>
          <a:p>
            <a:pPr marL="971550" lvl="1" indent="-514350">
              <a:buFont typeface="Calibri" panose="020F0502020204030204" pitchFamily="34" charset="0"/>
              <a:buAutoNum type="alphaUcPeriod"/>
            </a:pPr>
            <a:r>
              <a:rPr lang="en-US" altLang="en-US" dirty="0">
                <a:latin typeface="Helvetica Neue" pitchFamily="3" charset="0"/>
                <a:cs typeface="Arial" panose="020B0604020202020204" pitchFamily="34" charset="0"/>
              </a:rPr>
              <a:t>a </a:t>
            </a:r>
            <a:r>
              <a:rPr lang="en-US" altLang="en-US" dirty="0" smtClean="0">
                <a:latin typeface="Helvetica Neue" pitchFamily="3" charset="0"/>
                <a:cs typeface="Arial" panose="020B0604020202020204" pitchFamily="34" charset="0"/>
              </a:rPr>
              <a:t>nation</a:t>
            </a:r>
            <a:r>
              <a:rPr lang="en-US" altLang="ja-JP" dirty="0" smtClean="0">
                <a:latin typeface="Helvetica Neue" pitchFamily="3" charset="0"/>
                <a:cs typeface="Arial" panose="020B0604020202020204" pitchFamily="34" charset="0"/>
              </a:rPr>
              <a:t>’s </a:t>
            </a:r>
            <a:r>
              <a:rPr lang="en-US" altLang="ja-JP" dirty="0">
                <a:latin typeface="Helvetica Neue" pitchFamily="3" charset="0"/>
                <a:cs typeface="Arial" panose="020B0604020202020204" pitchFamily="34" charset="0"/>
              </a:rPr>
              <a:t>consumption.</a:t>
            </a:r>
            <a:endParaRPr lang="en-US" altLang="en-US" dirty="0">
              <a:latin typeface="Helvetica Neue" pitchFamily="3" charset="0"/>
              <a:cs typeface="Arial" panose="020B0604020202020204" pitchFamily="34" charset="0"/>
            </a:endParaRPr>
          </a:p>
        </p:txBody>
      </p:sp>
      <p:sp>
        <p:nvSpPr>
          <p:cNvPr id="4" name="Rectangle 3" descr="Correct answer: C, a nation's income."/>
          <p:cNvSpPr>
            <a:spLocks noChangeArrowheads="1"/>
          </p:cNvSpPr>
          <p:nvPr/>
        </p:nvSpPr>
        <p:spPr bwMode="auto">
          <a:xfrm>
            <a:off x="890848" y="4079668"/>
            <a:ext cx="4005243" cy="619653"/>
          </a:xfrm>
          <a:prstGeom prst="rect">
            <a:avLst/>
          </a:prstGeom>
          <a:noFill/>
          <a:ln w="38100">
            <a:solidFill>
              <a:srgbClr val="669900"/>
            </a:solidFill>
            <a:miter lim="800000"/>
            <a:headEnd/>
            <a:tailEnd/>
          </a:ln>
          <a:effectLst>
            <a:outerShdw blurRad="400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prstTxWarp prst="textNoShape">
              <a:avLst/>
            </a:prstTxWarp>
          </a:bodyPr>
          <a:lstStyle/>
          <a:p>
            <a:pPr algn="ctr" eaLnBrk="1" hangingPunct="1"/>
            <a:endParaRPr lang="en-US">
              <a:solidFill>
                <a:srgbClr val="FFFFFF"/>
              </a:solidFill>
            </a:endParaRPr>
          </a:p>
        </p:txBody>
      </p:sp>
    </p:spTree>
    <p:extLst>
      <p:ext uri="{BB962C8B-B14F-4D97-AF65-F5344CB8AC3E}">
        <p14:creationId xmlns:p14="http://schemas.microsoft.com/office/powerpoint/2010/main" val="299337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42269" y="3068746"/>
            <a:ext cx="5859462" cy="3757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itle 1"/>
          <p:cNvSpPr>
            <a:spLocks noGrp="1"/>
          </p:cNvSpPr>
          <p:nvPr>
            <p:ph type="title"/>
          </p:nvPr>
        </p:nvSpPr>
        <p:spPr>
          <a:xfrm>
            <a:off x="457200" y="0"/>
            <a:ext cx="8686800" cy="1527175"/>
          </a:xfrm>
        </p:spPr>
        <p:txBody>
          <a:bodyPr/>
          <a:lstStyle/>
          <a:p>
            <a:r>
              <a:rPr lang="en-US" altLang="en-US" sz="4200" dirty="0">
                <a:latin typeface="Helvetica Neue" pitchFamily="3" charset="0"/>
                <a:cs typeface="Arial" panose="020B0604020202020204" pitchFamily="34" charset="0"/>
              </a:rPr>
              <a:t>Measuring Living Standards</a:t>
            </a:r>
            <a:r>
              <a:rPr lang="en-US" altLang="en-US" sz="4000" dirty="0">
                <a:latin typeface="Arial" panose="020B0604020202020204" pitchFamily="34" charset="0"/>
                <a:cs typeface="Arial" panose="020B0604020202020204" pitchFamily="34" charset="0"/>
              </a:rPr>
              <a:t>—</a:t>
            </a:r>
            <a:r>
              <a:rPr lang="en-US" altLang="en-US" sz="4200" dirty="0">
                <a:latin typeface="Helvetica Neue" pitchFamily="3" charset="0"/>
                <a:cs typeface="Arial" panose="020B0604020202020204" pitchFamily="34" charset="0"/>
              </a:rPr>
              <a:t>1 </a:t>
            </a:r>
          </a:p>
        </p:txBody>
      </p:sp>
      <p:sp>
        <p:nvSpPr>
          <p:cNvPr id="26628" name="Content Placeholder 2"/>
          <p:cNvSpPr>
            <a:spLocks noGrp="1"/>
          </p:cNvSpPr>
          <p:nvPr>
            <p:ph idx="1"/>
          </p:nvPr>
        </p:nvSpPr>
        <p:spPr>
          <a:xfrm>
            <a:off x="457200" y="1712913"/>
            <a:ext cx="8686800" cy="4895850"/>
          </a:xfrm>
        </p:spPr>
        <p:txBody>
          <a:bodyPr/>
          <a:lstStyle/>
          <a:p>
            <a:pPr eaLnBrk="1" hangingPunct="1"/>
            <a:r>
              <a:rPr lang="en-US" altLang="en-US" sz="3200">
                <a:latin typeface="Helvetica Neue" pitchFamily="3" charset="0"/>
                <a:cs typeface="Arial" panose="020B0604020202020204" pitchFamily="34" charset="0"/>
              </a:rPr>
              <a:t>Total GDP:</a:t>
            </a:r>
          </a:p>
          <a:p>
            <a:pPr lvl="1" eaLnBrk="1" hangingPunct="1"/>
            <a:r>
              <a:rPr lang="en-US" altLang="en-US" sz="2800">
                <a:latin typeface="Helvetica Neue" pitchFamily="3" charset="0"/>
                <a:cs typeface="Arial" panose="020B0604020202020204" pitchFamily="34" charset="0"/>
              </a:rPr>
              <a:t>Not as accurate for cross-country comparisons</a:t>
            </a:r>
          </a:p>
          <a:p>
            <a:pPr lvl="1" eaLnBrk="1" hangingPunct="1"/>
            <a:r>
              <a:rPr lang="en-US" altLang="en-US" sz="2800">
                <a:latin typeface="Helvetica Neue" pitchFamily="3" charset="0"/>
                <a:cs typeface="Arial" panose="020B0604020202020204" pitchFamily="34" charset="0"/>
              </a:rPr>
              <a:t>Does no</a:t>
            </a:r>
            <a:r>
              <a:rPr lang="en-US" altLang="ja-JP" sz="2800">
                <a:latin typeface="Helvetica Neue" pitchFamily="3" charset="0"/>
                <a:cs typeface="Arial" panose="020B0604020202020204" pitchFamily="34" charset="0"/>
              </a:rPr>
              <a:t>t adjust for population size of country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smtClean="0"/>
              <a:t>Measuring Living Standards</a:t>
            </a:r>
            <a:r>
              <a:rPr lang="en-US" altLang="en-US" sz="4200" dirty="0">
                <a:latin typeface="Arial" panose="020B0604020202020204" pitchFamily="34" charset="0"/>
                <a:cs typeface="Arial" panose="020B0604020202020204" pitchFamily="34" charset="0"/>
              </a:rPr>
              <a:t>—2</a:t>
            </a:r>
            <a:endParaRPr lang="en-US" sz="4200" dirty="0"/>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p:txBody>
              <a:bodyPr/>
              <a:lstStyle/>
              <a:p>
                <a:r>
                  <a:rPr lang="en-US" dirty="0" smtClean="0"/>
                  <a:t>Per capita GDP</a:t>
                </a:r>
              </a:p>
              <a:p>
                <a:pPr lvl="1"/>
                <a:r>
                  <a:rPr lang="en-US" dirty="0" smtClean="0"/>
                  <a:t>GDP per person: </a:t>
                </a:r>
              </a:p>
              <a:p>
                <a:pPr marL="914400" lvl="2" indent="0" algn="ctr">
                  <a:buNone/>
                </a:pPr>
                <a:r>
                  <a:rPr lang="en-US" dirty="0"/>
                  <a:t> </a:t>
                </a:r>
                <a14:m>
                  <m:oMath xmlns:m="http://schemas.openxmlformats.org/officeDocument/2006/math">
                    <m:r>
                      <a:rPr lang="en-US" b="0" i="1" smtClean="0">
                        <a:latin typeface="Cambria Math" charset="0"/>
                      </a:rPr>
                      <m:t>𝑝𝑒𝑟</m:t>
                    </m:r>
                    <m:r>
                      <a:rPr lang="en-US" b="0" i="1" smtClean="0">
                        <a:latin typeface="Cambria Math" charset="0"/>
                      </a:rPr>
                      <m:t> </m:t>
                    </m:r>
                    <m:r>
                      <a:rPr lang="en-US" b="0" i="1" smtClean="0">
                        <a:latin typeface="Cambria Math" charset="0"/>
                      </a:rPr>
                      <m:t>𝑐𝑎𝑝𝑖𝑡𝑎</m:t>
                    </m:r>
                    <m:r>
                      <a:rPr lang="en-US" b="0" i="1" smtClean="0">
                        <a:latin typeface="Cambria Math" charset="0"/>
                      </a:rPr>
                      <m:t> </m:t>
                    </m:r>
                    <m:r>
                      <a:rPr lang="en-US" b="0" i="1" smtClean="0">
                        <a:latin typeface="Cambria Math" charset="0"/>
                      </a:rPr>
                      <m:t>𝐺𝐷𝑃</m:t>
                    </m:r>
                    <m:r>
                      <a:rPr lang="en-US" b="0" i="1" smtClean="0">
                        <a:latin typeface="Cambria Math" charset="0"/>
                      </a:rPr>
                      <m:t>= </m:t>
                    </m:r>
                    <m:f>
                      <m:fPr>
                        <m:ctrlPr>
                          <a:rPr lang="en-US" b="0" i="1" smtClean="0">
                            <a:latin typeface="Cambria Math" charset="0"/>
                          </a:rPr>
                        </m:ctrlPr>
                      </m:fPr>
                      <m:num>
                        <m:r>
                          <a:rPr lang="en-US" b="0" i="1" smtClean="0">
                            <a:latin typeface="Cambria Math" charset="0"/>
                          </a:rPr>
                          <m:t>𝐺𝐷𝑃</m:t>
                        </m:r>
                      </m:num>
                      <m:den>
                        <m:r>
                          <a:rPr lang="en-US" b="0" i="1" smtClean="0">
                            <a:latin typeface="Cambria Math" charset="0"/>
                          </a:rPr>
                          <m:t>𝑃𝑜𝑝𝑢𝑙𝑎𝑡𝑖𝑜𝑛</m:t>
                        </m:r>
                      </m:den>
                    </m:f>
                  </m:oMath>
                </a14:m>
                <a:endParaRPr lang="en-US" dirty="0" smtClean="0"/>
              </a:p>
              <a:p>
                <a:pPr lvl="1"/>
                <a:r>
                  <a:rPr lang="en-US" i="1" dirty="0" smtClean="0"/>
                  <a:t>Average </a:t>
                </a:r>
                <a:r>
                  <a:rPr lang="en-US" dirty="0" smtClean="0"/>
                  <a:t>living standards in a nation</a:t>
                </a:r>
              </a:p>
              <a:p>
                <a:pPr lvl="1"/>
                <a:r>
                  <a:rPr lang="en-US" dirty="0" smtClean="0"/>
                  <a:t>Example:</a:t>
                </a:r>
                <a:endParaRPr lang="en-US" dirty="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blipFill rotWithShape="0">
                <a:blip r:embed="rId2"/>
                <a:stretch>
                  <a:fillRect l="-2000" t="-1868"/>
                </a:stretch>
              </a:blipFill>
            </p:spPr>
            <p:txBody>
              <a:bodyPr/>
              <a:lstStyle/>
              <a:p>
                <a:r>
                  <a:rPr lang="en-US">
                    <a:noFill/>
                  </a:rPr>
                  <a:t> </a:t>
                </a:r>
              </a:p>
            </p:txBody>
          </p:sp>
        </mc:Fallback>
      </mc:AlternateContent>
      <p:graphicFrame>
        <p:nvGraphicFramePr>
          <p:cNvPr id="6" name="Table 5"/>
          <p:cNvGraphicFramePr>
            <a:graphicFrameLocks noGrp="1"/>
          </p:cNvGraphicFramePr>
          <p:nvPr>
            <p:extLst>
              <p:ext uri="{D42A27DB-BD31-4B8C-83A1-F6EECF244321}">
                <p14:modId xmlns:p14="http://schemas.microsoft.com/office/powerpoint/2010/main" val="794106959"/>
              </p:ext>
            </p:extLst>
          </p:nvPr>
        </p:nvGraphicFramePr>
        <p:xfrm>
          <a:off x="841375" y="4814048"/>
          <a:ext cx="7461250" cy="1981200"/>
        </p:xfrm>
        <a:graphic>
          <a:graphicData uri="http://schemas.openxmlformats.org/drawingml/2006/table">
            <a:tbl>
              <a:tblPr firstRow="1" bandRow="1">
                <a:tableStyleId>{5C22544A-7EE6-4342-B048-85BDC9FD1C3A}</a:tableStyleId>
              </a:tblPr>
              <a:tblGrid>
                <a:gridCol w="1582539">
                  <a:extLst>
                    <a:ext uri="{9D8B030D-6E8A-4147-A177-3AD203B41FA5}">
                      <a16:colId xmlns="" xmlns:a16="http://schemas.microsoft.com/office/drawing/2014/main" xmlns:mv="urn:schemas-microsoft-com:mac:vml" xmlns:mc="http://schemas.openxmlformats.org/markup-compatibility/2006" val="1496038825"/>
                    </a:ext>
                  </a:extLst>
                </a:gridCol>
                <a:gridCol w="2461161">
                  <a:extLst>
                    <a:ext uri="{9D8B030D-6E8A-4147-A177-3AD203B41FA5}">
                      <a16:colId xmlns="" xmlns:a16="http://schemas.microsoft.com/office/drawing/2014/main" xmlns:mv="urn:schemas-microsoft-com:mac:vml" xmlns:mc="http://schemas.openxmlformats.org/markup-compatibility/2006" val="1388449968"/>
                    </a:ext>
                  </a:extLst>
                </a:gridCol>
                <a:gridCol w="3417550">
                  <a:extLst>
                    <a:ext uri="{9D8B030D-6E8A-4147-A177-3AD203B41FA5}">
                      <a16:colId xmlns="" xmlns:a16="http://schemas.microsoft.com/office/drawing/2014/main" xmlns:mv="urn:schemas-microsoft-com:mac:vml" xmlns:mc="http://schemas.openxmlformats.org/markup-compatibility/2006" val="1487805408"/>
                    </a:ext>
                  </a:extLst>
                </a:gridCol>
              </a:tblGrid>
              <a:tr h="944880">
                <a:tc>
                  <a:txBody>
                    <a:bodyPr/>
                    <a:lstStyle/>
                    <a:p>
                      <a:pPr algn="ctr"/>
                      <a:r>
                        <a:rPr lang="en-US" sz="2400" dirty="0">
                          <a:latin typeface="Arial" charset="0"/>
                          <a:ea typeface="Arial" charset="0"/>
                          <a:cs typeface="Arial" charset="0"/>
                        </a:rPr>
                        <a:t>Country</a:t>
                      </a:r>
                    </a:p>
                  </a:txBody>
                  <a:tcPr marL="91425" marR="91425" anchor="ctr"/>
                </a:tc>
                <a:tc>
                  <a:txBody>
                    <a:bodyPr/>
                    <a:lstStyle/>
                    <a:p>
                      <a:pPr algn="ctr"/>
                      <a:r>
                        <a:rPr lang="en-US" sz="2400" dirty="0">
                          <a:latin typeface="Arial" charset="0"/>
                          <a:ea typeface="Arial" charset="0"/>
                          <a:cs typeface="Arial" charset="0"/>
                        </a:rPr>
                        <a:t>2013</a:t>
                      </a:r>
                      <a:r>
                        <a:rPr lang="en-US" sz="2400" baseline="0" dirty="0">
                          <a:latin typeface="Arial" charset="0"/>
                          <a:ea typeface="Arial" charset="0"/>
                          <a:cs typeface="Arial" charset="0"/>
                        </a:rPr>
                        <a:t> GDP (billions of $)</a:t>
                      </a:r>
                      <a:endParaRPr lang="en-US" sz="2400" dirty="0">
                        <a:latin typeface="Arial" charset="0"/>
                        <a:ea typeface="Arial" charset="0"/>
                        <a:cs typeface="Arial" charset="0"/>
                      </a:endParaRPr>
                    </a:p>
                  </a:txBody>
                  <a:tcPr marL="91425" marR="91425"/>
                </a:tc>
                <a:tc>
                  <a:txBody>
                    <a:bodyPr/>
                    <a:lstStyle/>
                    <a:p>
                      <a:pPr algn="ctr"/>
                      <a:r>
                        <a:rPr lang="en-US" sz="2400" dirty="0">
                          <a:latin typeface="Arial" charset="0"/>
                          <a:ea typeface="Arial" charset="0"/>
                          <a:cs typeface="Arial" charset="0"/>
                        </a:rPr>
                        <a:t>2013 GDP per capita ($)</a:t>
                      </a:r>
                    </a:p>
                  </a:txBody>
                  <a:tcPr marL="91425" marR="91425"/>
                </a:tc>
                <a:extLst>
                  <a:ext uri="{0D108BD9-81ED-4DB2-BD59-A6C34878D82A}">
                    <a16:rowId xmlns="" xmlns:a16="http://schemas.microsoft.com/office/drawing/2014/main" xmlns:mv="urn:schemas-microsoft-com:mac:vml" xmlns:mc="http://schemas.openxmlformats.org/markup-compatibility/2006" val="1631402624"/>
                  </a:ext>
                </a:extLst>
              </a:tr>
              <a:tr h="518160">
                <a:tc>
                  <a:txBody>
                    <a:bodyPr/>
                    <a:lstStyle/>
                    <a:p>
                      <a:r>
                        <a:rPr lang="en-US" sz="2400" dirty="0">
                          <a:latin typeface="Arial" charset="0"/>
                          <a:ea typeface="Arial" charset="0"/>
                          <a:cs typeface="Arial" charset="0"/>
                        </a:rPr>
                        <a:t>China</a:t>
                      </a:r>
                    </a:p>
                  </a:txBody>
                  <a:tcPr marL="91425" marR="91425"/>
                </a:tc>
                <a:tc>
                  <a:txBody>
                    <a:bodyPr/>
                    <a:lstStyle/>
                    <a:p>
                      <a:pPr algn="ctr"/>
                      <a:r>
                        <a:rPr lang="en-US" sz="2400" dirty="0">
                          <a:latin typeface="Arial" charset="0"/>
                          <a:ea typeface="Arial" charset="0"/>
                          <a:cs typeface="Arial" charset="0"/>
                        </a:rPr>
                        <a:t>9,240</a:t>
                      </a:r>
                    </a:p>
                  </a:txBody>
                  <a:tcPr marL="91425" marR="91425"/>
                </a:tc>
                <a:tc>
                  <a:txBody>
                    <a:bodyPr/>
                    <a:lstStyle/>
                    <a:p>
                      <a:pPr algn="ctr"/>
                      <a:r>
                        <a:rPr lang="en-US" sz="2400" dirty="0">
                          <a:latin typeface="Arial" charset="0"/>
                          <a:ea typeface="Arial" charset="0"/>
                          <a:cs typeface="Arial" charset="0"/>
                        </a:rPr>
                        <a:t>6,807</a:t>
                      </a:r>
                    </a:p>
                  </a:txBody>
                  <a:tcPr marL="91425" marR="91425"/>
                </a:tc>
                <a:extLst>
                  <a:ext uri="{0D108BD9-81ED-4DB2-BD59-A6C34878D82A}">
                    <a16:rowId xmlns="" xmlns:a16="http://schemas.microsoft.com/office/drawing/2014/main" xmlns:mv="urn:schemas-microsoft-com:mac:vml" xmlns:mc="http://schemas.openxmlformats.org/markup-compatibility/2006" val="3078500983"/>
                  </a:ext>
                </a:extLst>
              </a:tr>
              <a:tr h="518160">
                <a:tc>
                  <a:txBody>
                    <a:bodyPr/>
                    <a:lstStyle/>
                    <a:p>
                      <a:r>
                        <a:rPr lang="en-US" sz="2400" dirty="0">
                          <a:latin typeface="Arial" charset="0"/>
                          <a:ea typeface="Arial" charset="0"/>
                          <a:cs typeface="Arial" charset="0"/>
                        </a:rPr>
                        <a:t>Germany</a:t>
                      </a:r>
                    </a:p>
                  </a:txBody>
                  <a:tcPr marL="91425" marR="91425"/>
                </a:tc>
                <a:tc>
                  <a:txBody>
                    <a:bodyPr/>
                    <a:lstStyle/>
                    <a:p>
                      <a:pPr algn="ctr"/>
                      <a:r>
                        <a:rPr lang="en-US" sz="2400" dirty="0">
                          <a:latin typeface="Arial" charset="0"/>
                          <a:ea typeface="Arial" charset="0"/>
                          <a:cs typeface="Arial" charset="0"/>
                        </a:rPr>
                        <a:t>3,730</a:t>
                      </a:r>
                    </a:p>
                  </a:txBody>
                  <a:tcPr marL="91425" marR="91425"/>
                </a:tc>
                <a:tc>
                  <a:txBody>
                    <a:bodyPr/>
                    <a:lstStyle/>
                    <a:p>
                      <a:pPr algn="ctr"/>
                      <a:r>
                        <a:rPr lang="en-US" sz="2400" dirty="0">
                          <a:latin typeface="Arial" charset="0"/>
                          <a:ea typeface="Arial" charset="0"/>
                          <a:cs typeface="Arial" charset="0"/>
                        </a:rPr>
                        <a:t>46,269</a:t>
                      </a:r>
                    </a:p>
                  </a:txBody>
                  <a:tcPr marL="91425" marR="91425"/>
                </a:tc>
                <a:extLst>
                  <a:ext uri="{0D108BD9-81ED-4DB2-BD59-A6C34878D82A}">
                    <a16:rowId xmlns="" xmlns:a16="http://schemas.microsoft.com/office/drawing/2014/main" xmlns:mv="urn:schemas-microsoft-com:mac:vml" xmlns:mc="http://schemas.openxmlformats.org/markup-compatibility/2006" val="197339179"/>
                  </a:ext>
                </a:extLst>
              </a:tr>
            </a:tbl>
          </a:graphicData>
        </a:graphic>
      </p:graphicFrame>
    </p:spTree>
    <p:extLst>
      <p:ext uri="{BB962C8B-B14F-4D97-AF65-F5344CB8AC3E}">
        <p14:creationId xmlns:p14="http://schemas.microsoft.com/office/powerpoint/2010/main" val="950806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0"/>
            <a:ext cx="8229600" cy="1527175"/>
          </a:xfrm>
        </p:spPr>
        <p:txBody>
          <a:bodyPr/>
          <a:lstStyle/>
          <a:p>
            <a:r>
              <a:rPr lang="en-US" altLang="en-US" sz="4200" dirty="0">
                <a:latin typeface="Helvetica Neue" pitchFamily="3" charset="0"/>
                <a:cs typeface="Arial" panose="020B0604020202020204" pitchFamily="34" charset="0"/>
              </a:rPr>
              <a:t>Measuring Living Standards</a:t>
            </a:r>
            <a:r>
              <a:rPr lang="en-US" altLang="en-US" dirty="0">
                <a:latin typeface="Arial" panose="020B0604020202020204" pitchFamily="34" charset="0"/>
                <a:cs typeface="Arial" panose="020B0604020202020204" pitchFamily="34" charset="0"/>
              </a:rPr>
              <a:t>—</a:t>
            </a:r>
            <a:r>
              <a:rPr lang="en-US" altLang="en-US" sz="4200" dirty="0">
                <a:latin typeface="Helvetica Neue" pitchFamily="3" charset="0"/>
                <a:cs typeface="Arial" panose="020B0604020202020204" pitchFamily="34" charset="0"/>
              </a:rPr>
              <a:t>3 </a:t>
            </a:r>
          </a:p>
        </p:txBody>
      </p:sp>
      <p:pic>
        <p:nvPicPr>
          <p:cNvPr id="4" name="Picture 3" descr="PRINECOMA2_TABLE06.02.jpg"/>
          <p:cNvPicPr>
            <a:picLocks noChangeAspect="1"/>
          </p:cNvPicPr>
          <p:nvPr/>
        </p:nvPicPr>
        <p:blipFill>
          <a:blip r:embed="rId3"/>
          <a:srcRect b="2766"/>
          <a:stretch>
            <a:fillRect/>
          </a:stretch>
        </p:blipFill>
        <p:spPr>
          <a:xfrm>
            <a:off x="1393391" y="1667540"/>
            <a:ext cx="6357218" cy="503171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0"/>
            <a:ext cx="8229600" cy="1527175"/>
          </a:xfrm>
        </p:spPr>
        <p:txBody>
          <a:bodyPr/>
          <a:lstStyle/>
          <a:p>
            <a:r>
              <a:rPr lang="en-US" altLang="en-US">
                <a:latin typeface="Helvetica Neue" pitchFamily="3" charset="0"/>
                <a:cs typeface="Arial" panose="020B0604020202020204" pitchFamily="34" charset="0"/>
              </a:rPr>
              <a:t>Measuring Economic Growth</a:t>
            </a:r>
            <a:br>
              <a:rPr lang="en-US" altLang="en-US">
                <a:latin typeface="Helvetica Neue" pitchFamily="3" charset="0"/>
                <a:cs typeface="Arial" panose="020B0604020202020204" pitchFamily="34" charset="0"/>
              </a:rPr>
            </a:br>
            <a:r>
              <a:rPr lang="en-US" altLang="en-US">
                <a:latin typeface="Helvetica Neue" pitchFamily="3" charset="0"/>
                <a:cs typeface="Arial" panose="020B0604020202020204" pitchFamily="34" charset="0"/>
              </a:rPr>
              <a:t>U.S. Per Capita Real GDP</a:t>
            </a:r>
          </a:p>
        </p:txBody>
      </p:sp>
      <p:pic>
        <p:nvPicPr>
          <p:cNvPr id="4" name="Picture 3" descr="PRINECOMA2_FIG06.01.jpg"/>
          <p:cNvPicPr>
            <a:picLocks noChangeAspect="1"/>
          </p:cNvPicPr>
          <p:nvPr/>
        </p:nvPicPr>
        <p:blipFill>
          <a:blip r:embed="rId3"/>
          <a:srcRect b="3052"/>
          <a:stretch>
            <a:fillRect/>
          </a:stretch>
        </p:blipFill>
        <p:spPr>
          <a:xfrm>
            <a:off x="304800" y="1689990"/>
            <a:ext cx="8534400" cy="5064824"/>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0"/>
            <a:ext cx="8229600" cy="1527175"/>
          </a:xfrm>
        </p:spPr>
        <p:txBody>
          <a:bodyPr/>
          <a:lstStyle/>
          <a:p>
            <a:r>
              <a:rPr lang="en-US" altLang="en-US">
                <a:latin typeface="Helvetica Neue" pitchFamily="3" charset="0"/>
                <a:cs typeface="Arial" panose="020B0604020202020204" pitchFamily="34" charset="0"/>
              </a:rPr>
              <a:t>Per Capita Real GDP in Six Nations</a:t>
            </a:r>
          </a:p>
        </p:txBody>
      </p:sp>
      <p:pic>
        <p:nvPicPr>
          <p:cNvPr id="34819" name="Picture 2" descr="FIG06"/>
          <p:cNvPicPr>
            <a:picLocks noChangeAspect="1" noChangeArrowheads="1"/>
          </p:cNvPicPr>
          <p:nvPr/>
        </p:nvPicPr>
        <p:blipFill>
          <a:blip r:embed="rId3">
            <a:extLst>
              <a:ext uri="{28A0092B-C50C-407E-A947-70E740481C1C}">
                <a14:useLocalDpi xmlns:a14="http://schemas.microsoft.com/office/drawing/2010/main" val="0"/>
              </a:ext>
            </a:extLst>
          </a:blip>
          <a:srcRect t="5562"/>
          <a:stretch>
            <a:fillRect/>
          </a:stretch>
        </p:blipFill>
        <p:spPr bwMode="auto">
          <a:xfrm>
            <a:off x="288925" y="2046288"/>
            <a:ext cx="8531225" cy="426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0"/>
            <a:ext cx="8229600" cy="1527175"/>
          </a:xfrm>
        </p:spPr>
        <p:txBody>
          <a:bodyPr/>
          <a:lstStyle/>
          <a:p>
            <a:r>
              <a:rPr lang="en-US" altLang="en-US">
                <a:latin typeface="Helvetica Neue" pitchFamily="3" charset="0"/>
                <a:cs typeface="Arial" panose="020B0604020202020204" pitchFamily="34" charset="0"/>
              </a:rPr>
              <a:t>Measuring Business Cycles</a:t>
            </a:r>
          </a:p>
        </p:txBody>
      </p:sp>
      <p:sp>
        <p:nvSpPr>
          <p:cNvPr id="19459" name="Content Placeholder 2"/>
          <p:cNvSpPr>
            <a:spLocks noGrp="1"/>
          </p:cNvSpPr>
          <p:nvPr>
            <p:ph idx="1"/>
          </p:nvPr>
        </p:nvSpPr>
        <p:spPr>
          <a:xfrm>
            <a:off x="457200" y="1712913"/>
            <a:ext cx="8229600" cy="4895850"/>
          </a:xfrm>
        </p:spPr>
        <p:txBody>
          <a:bodyPr/>
          <a:lstStyle/>
          <a:p>
            <a:pPr eaLnBrk="1" hangingPunct="1"/>
            <a:r>
              <a:rPr lang="en-US" altLang="en-US" sz="3200" dirty="0">
                <a:latin typeface="Helvetica Neue" pitchFamily="3" charset="0"/>
                <a:cs typeface="Arial" panose="020B0604020202020204" pitchFamily="34" charset="0"/>
              </a:rPr>
              <a:t>Business cycle</a:t>
            </a:r>
          </a:p>
          <a:p>
            <a:pPr lvl="1" eaLnBrk="1" hangingPunct="1"/>
            <a:r>
              <a:rPr lang="en-US" altLang="en-US" sz="2800" dirty="0">
                <a:latin typeface="Helvetica Neue" pitchFamily="3" charset="0"/>
                <a:cs typeface="Arial" panose="020B0604020202020204" pitchFamily="34" charset="0"/>
              </a:rPr>
              <a:t>Short-run fluctuations around the long-run trend</a:t>
            </a:r>
          </a:p>
          <a:p>
            <a:pPr lvl="1" eaLnBrk="1" hangingPunct="1"/>
            <a:endParaRPr lang="en-US" altLang="en-US" sz="2800" dirty="0">
              <a:latin typeface="Helvetica Neue" pitchFamily="3" charset="0"/>
              <a:cs typeface="Arial" panose="020B0604020202020204" pitchFamily="34" charset="0"/>
            </a:endParaRPr>
          </a:p>
          <a:p>
            <a:pPr eaLnBrk="1" hangingPunct="1"/>
            <a:r>
              <a:rPr lang="en-US" altLang="en-US" sz="3200" dirty="0">
                <a:latin typeface="Helvetica Neue" pitchFamily="3" charset="0"/>
                <a:cs typeface="Arial" panose="020B0604020202020204" pitchFamily="34" charset="0"/>
              </a:rPr>
              <a:t>Parts of a business cycle:</a:t>
            </a:r>
          </a:p>
          <a:p>
            <a:pPr lvl="1" eaLnBrk="1" hangingPunct="1"/>
            <a:r>
              <a:rPr lang="en-US" altLang="en-US" sz="2800" dirty="0">
                <a:latin typeface="Helvetica Neue" pitchFamily="3" charset="0"/>
                <a:cs typeface="Arial" panose="020B0604020202020204" pitchFamily="34" charset="0"/>
              </a:rPr>
              <a:t>Expansion (Trough to Peak)</a:t>
            </a:r>
          </a:p>
          <a:p>
            <a:pPr lvl="1" eaLnBrk="1" hangingPunct="1"/>
            <a:r>
              <a:rPr lang="en-US" altLang="en-US" sz="2800" dirty="0">
                <a:latin typeface="Helvetica Neue" pitchFamily="3" charset="0"/>
                <a:cs typeface="Arial" panose="020B0604020202020204" pitchFamily="34" charset="0"/>
              </a:rPr>
              <a:t>Contraction (Peak to Trough)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9" descr="axes.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0063" y="2070100"/>
            <a:ext cx="8018462" cy="368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blue_line.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62175" y="2976563"/>
            <a:ext cx="6513513"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short_run.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62175" y="3063875"/>
            <a:ext cx="5962650"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lines.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306763" y="2806700"/>
            <a:ext cx="28067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ontraction.eps"/>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586163" y="5097463"/>
            <a:ext cx="2128837"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9" name="Title 6"/>
          <p:cNvSpPr>
            <a:spLocks noGrp="1"/>
          </p:cNvSpPr>
          <p:nvPr>
            <p:ph type="title"/>
          </p:nvPr>
        </p:nvSpPr>
        <p:spPr>
          <a:xfrm>
            <a:off x="457200" y="0"/>
            <a:ext cx="8229600" cy="1527175"/>
          </a:xfrm>
        </p:spPr>
        <p:txBody>
          <a:bodyPr/>
          <a:lstStyle/>
          <a:p>
            <a:r>
              <a:rPr lang="en-US" altLang="en-US">
                <a:latin typeface="Helvetica Neue" pitchFamily="3" charset="0"/>
                <a:cs typeface="Arial" panose="020B0604020202020204" pitchFamily="34" charset="0"/>
              </a:rPr>
              <a:t>The Business Cycle</a:t>
            </a:r>
            <a:endParaRPr lang="en-US" altLang="en-US">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10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0"/>
            <a:ext cx="8229600" cy="1527175"/>
          </a:xfrm>
        </p:spPr>
        <p:txBody>
          <a:bodyPr/>
          <a:lstStyle/>
          <a:p>
            <a:r>
              <a:rPr lang="en-US" altLang="en-US" dirty="0">
                <a:latin typeface="Helvetica Neue" pitchFamily="3" charset="0"/>
                <a:cs typeface="Arial" panose="020B0604020202020204" pitchFamily="34" charset="0"/>
              </a:rPr>
              <a:t>U.S. Real GDP and Recessions, 1965</a:t>
            </a:r>
            <a:r>
              <a:rPr lang="en-US" dirty="0"/>
              <a:t>–</a:t>
            </a:r>
            <a:r>
              <a:rPr lang="en-US" altLang="en-US" dirty="0">
                <a:latin typeface="Helvetica Neue" pitchFamily="3" charset="0"/>
                <a:cs typeface="Arial" panose="020B0604020202020204" pitchFamily="34" charset="0"/>
              </a:rPr>
              <a:t>2015</a:t>
            </a:r>
          </a:p>
        </p:txBody>
      </p:sp>
      <p:pic>
        <p:nvPicPr>
          <p:cNvPr id="4" name="Picture 3" descr="PRINECOMA2_FIG06.04.jpg"/>
          <p:cNvPicPr>
            <a:picLocks noChangeAspect="1"/>
          </p:cNvPicPr>
          <p:nvPr/>
        </p:nvPicPr>
        <p:blipFill>
          <a:blip r:embed="rId3"/>
          <a:srcRect b="3536"/>
          <a:stretch>
            <a:fillRect/>
          </a:stretch>
        </p:blipFill>
        <p:spPr>
          <a:xfrm>
            <a:off x="304800" y="2114296"/>
            <a:ext cx="8534400" cy="4251579"/>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1" name="Title 1"/>
          <p:cNvSpPr>
            <a:spLocks noGrp="1"/>
          </p:cNvSpPr>
          <p:nvPr>
            <p:ph type="title"/>
          </p:nvPr>
        </p:nvSpPr>
        <p:spPr>
          <a:xfrm>
            <a:off x="457200" y="0"/>
            <a:ext cx="8229600" cy="1527175"/>
          </a:xfrm>
        </p:spPr>
        <p:txBody>
          <a:bodyPr/>
          <a:lstStyle/>
          <a:p>
            <a:r>
              <a:rPr lang="en-US" altLang="en-US" dirty="0">
                <a:latin typeface="Helvetica Neue" pitchFamily="3" charset="0"/>
                <a:cs typeface="Arial" panose="020B0604020202020204" pitchFamily="34" charset="0"/>
              </a:rPr>
              <a:t>Looking Closely at How We Measure GDP</a:t>
            </a:r>
            <a:r>
              <a:rPr lang="en-US" dirty="0"/>
              <a:t>—</a:t>
            </a:r>
            <a:r>
              <a:rPr lang="en-US" altLang="en-US" dirty="0">
                <a:latin typeface="Helvetica Neue" pitchFamily="3" charset="0"/>
                <a:cs typeface="Arial" panose="020B0604020202020204" pitchFamily="34" charset="0"/>
              </a:rPr>
              <a:t>1 </a:t>
            </a:r>
          </a:p>
        </p:txBody>
      </p:sp>
      <p:sp>
        <p:nvSpPr>
          <p:cNvPr id="22531" name="Content Placeholder 2"/>
          <p:cNvSpPr>
            <a:spLocks noGrp="1"/>
          </p:cNvSpPr>
          <p:nvPr>
            <p:ph idx="1"/>
          </p:nvPr>
        </p:nvSpPr>
        <p:spPr>
          <a:xfrm>
            <a:off x="0" y="1712913"/>
            <a:ext cx="9144000" cy="3506787"/>
          </a:xfrm>
        </p:spPr>
        <p:txBody>
          <a:bodyPr/>
          <a:lstStyle/>
          <a:p>
            <a:pPr eaLnBrk="1" hangingPunct="1"/>
            <a:r>
              <a:rPr lang="en-US" altLang="en-US" sz="2400" dirty="0">
                <a:latin typeface="Helvetica Neue" pitchFamily="3" charset="0"/>
                <a:cs typeface="Arial" panose="020B0604020202020204" pitchFamily="34" charset="0"/>
              </a:rPr>
              <a:t>Why does GDP count the </a:t>
            </a:r>
            <a:r>
              <a:rPr lang="ja-JP" altLang="en-US" sz="2400" dirty="0">
                <a:latin typeface="Helvetica Neue" pitchFamily="3" charset="0"/>
                <a:cs typeface="Arial" panose="020B0604020202020204" pitchFamily="34" charset="0"/>
              </a:rPr>
              <a:t>“</a:t>
            </a:r>
            <a:r>
              <a:rPr lang="en-US" altLang="ja-JP" sz="2400" dirty="0">
                <a:latin typeface="Helvetica Neue" pitchFamily="3" charset="0"/>
                <a:cs typeface="Arial" panose="020B0604020202020204" pitchFamily="34" charset="0"/>
              </a:rPr>
              <a:t>market value</a:t>
            </a:r>
            <a:r>
              <a:rPr lang="ja-JP" altLang="en-US" sz="2400" dirty="0">
                <a:latin typeface="Helvetica Neue" pitchFamily="3" charset="0"/>
                <a:cs typeface="Arial" panose="020B0604020202020204" pitchFamily="34" charset="0"/>
              </a:rPr>
              <a:t>”</a:t>
            </a:r>
            <a:r>
              <a:rPr lang="en-US" altLang="ja-JP" sz="2400" dirty="0">
                <a:latin typeface="Helvetica Neue" pitchFamily="3" charset="0"/>
                <a:cs typeface="Arial" panose="020B0604020202020204" pitchFamily="34" charset="0"/>
              </a:rPr>
              <a:t>?</a:t>
            </a:r>
          </a:p>
          <a:p>
            <a:pPr lvl="1" eaLnBrk="1" hangingPunct="1"/>
            <a:r>
              <a:rPr lang="en-US" altLang="en-US" sz="2400" dirty="0">
                <a:latin typeface="Helvetica Neue" pitchFamily="3" charset="0"/>
                <a:cs typeface="Arial" panose="020B0604020202020204" pitchFamily="34" charset="0"/>
              </a:rPr>
              <a:t>Quantities do not provide enough information</a:t>
            </a:r>
          </a:p>
          <a:p>
            <a:pPr lvl="1" eaLnBrk="1" hangingPunct="1"/>
            <a:r>
              <a:rPr lang="en-US" altLang="ja-JP" sz="2400" dirty="0">
                <a:latin typeface="Helvetica Neue" pitchFamily="3" charset="0"/>
                <a:cs typeface="Arial" panose="020B0604020202020204" pitchFamily="34" charset="0"/>
              </a:rPr>
              <a:t>For example, in 2010, the United States produced</a:t>
            </a:r>
            <a:endParaRPr lang="en-US" altLang="en-US" sz="2400" dirty="0">
              <a:latin typeface="Helvetica Neue" pitchFamily="3" charset="0"/>
              <a:cs typeface="Arial" panose="020B0604020202020204" pitchFamily="34" charset="0"/>
            </a:endParaRPr>
          </a:p>
          <a:p>
            <a:pPr lvl="2" eaLnBrk="1" hangingPunct="1"/>
            <a:r>
              <a:rPr lang="en-US" altLang="en-US" dirty="0">
                <a:latin typeface="Helvetica Neue" pitchFamily="3" charset="0"/>
                <a:ea typeface="Helvetica Neue" pitchFamily="3" charset="0"/>
                <a:cs typeface="Helvetica Neue" pitchFamily="3" charset="0"/>
              </a:rPr>
              <a:t>12 </a:t>
            </a:r>
            <a:r>
              <a:rPr lang="en-US" altLang="en-US" i="1" dirty="0">
                <a:latin typeface="Helvetica Neue" pitchFamily="3" charset="0"/>
                <a:ea typeface="Helvetica Neue" pitchFamily="3" charset="0"/>
                <a:cs typeface="Helvetica Neue" pitchFamily="3" charset="0"/>
              </a:rPr>
              <a:t>billion</a:t>
            </a:r>
            <a:r>
              <a:rPr lang="en-US" altLang="en-US" dirty="0">
                <a:latin typeface="Helvetica Neue" pitchFamily="3" charset="0"/>
                <a:ea typeface="Helvetica Neue" pitchFamily="3" charset="0"/>
                <a:cs typeface="Helvetica Neue" pitchFamily="3" charset="0"/>
              </a:rPr>
              <a:t> bushels of corn</a:t>
            </a:r>
          </a:p>
          <a:p>
            <a:pPr lvl="2" eaLnBrk="1" hangingPunct="1"/>
            <a:r>
              <a:rPr lang="en-US" altLang="en-US" dirty="0">
                <a:latin typeface="Helvetica Neue" pitchFamily="3" charset="0"/>
                <a:ea typeface="Helvetica Neue" pitchFamily="3" charset="0"/>
                <a:cs typeface="Helvetica Neue" pitchFamily="3" charset="0"/>
              </a:rPr>
              <a:t>8 </a:t>
            </a:r>
            <a:r>
              <a:rPr lang="en-US" altLang="en-US" i="1" dirty="0">
                <a:latin typeface="Helvetica Neue" pitchFamily="3" charset="0"/>
                <a:ea typeface="Helvetica Neue" pitchFamily="3" charset="0"/>
                <a:cs typeface="Helvetica Neue" pitchFamily="3" charset="0"/>
              </a:rPr>
              <a:t>million</a:t>
            </a:r>
            <a:r>
              <a:rPr lang="en-US" altLang="en-US" dirty="0">
                <a:latin typeface="Helvetica Neue" pitchFamily="3" charset="0"/>
                <a:ea typeface="Helvetica Neue" pitchFamily="3" charset="0"/>
                <a:cs typeface="Helvetica Neue" pitchFamily="3" charset="0"/>
              </a:rPr>
              <a:t> cars</a:t>
            </a:r>
          </a:p>
          <a:p>
            <a:pPr lvl="1" eaLnBrk="1" hangingPunct="1"/>
            <a:r>
              <a:rPr lang="en-US" altLang="en-US" sz="2400" dirty="0">
                <a:latin typeface="Helvetica Neue" pitchFamily="3" charset="0"/>
                <a:cs typeface="Arial" panose="020B0604020202020204" pitchFamily="34" charset="0"/>
              </a:rPr>
              <a:t>Quantities would suggest that corn is more “important” to GDP relative to cars</a:t>
            </a:r>
          </a:p>
        </p:txBody>
      </p:sp>
      <p:pic>
        <p:nvPicPr>
          <p:cNvPr id="5" name="Picture 4" descr="PRINECOMA2_FIG06.05.jpg"/>
          <p:cNvPicPr>
            <a:picLocks noChangeAspect="1"/>
          </p:cNvPicPr>
          <p:nvPr/>
        </p:nvPicPr>
        <p:blipFill>
          <a:blip r:embed="rId3"/>
          <a:srcRect l="2643" t="4671" r="681" b="46918"/>
          <a:stretch>
            <a:fillRect/>
          </a:stretch>
        </p:blipFill>
        <p:spPr>
          <a:xfrm>
            <a:off x="2028253" y="4838187"/>
            <a:ext cx="5087495" cy="18531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53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53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0"/>
            <a:ext cx="8229600" cy="1527175"/>
          </a:xfrm>
        </p:spPr>
        <p:txBody>
          <a:bodyPr/>
          <a:lstStyle/>
          <a:p>
            <a:r>
              <a:rPr lang="en-US" altLang="en-US">
                <a:latin typeface="Helvetica Neue" pitchFamily="3" charset="0"/>
                <a:cs typeface="Arial" panose="020B0604020202020204" pitchFamily="34" charset="0"/>
              </a:rPr>
              <a:t>Previously</a:t>
            </a:r>
          </a:p>
        </p:txBody>
      </p:sp>
      <p:sp>
        <p:nvSpPr>
          <p:cNvPr id="12291" name="Content Placeholder 2"/>
          <p:cNvSpPr>
            <a:spLocks noGrp="1"/>
          </p:cNvSpPr>
          <p:nvPr>
            <p:ph idx="1"/>
          </p:nvPr>
        </p:nvSpPr>
        <p:spPr>
          <a:xfrm>
            <a:off x="457200" y="1712913"/>
            <a:ext cx="8229600" cy="4895850"/>
          </a:xfrm>
        </p:spPr>
        <p:txBody>
          <a:bodyPr/>
          <a:lstStyle/>
          <a:p>
            <a:pPr eaLnBrk="1" hangingPunct="1"/>
            <a:r>
              <a:rPr lang="en-US" altLang="en-US" sz="2800" dirty="0">
                <a:latin typeface="Helvetica Neue" pitchFamily="3" charset="0"/>
                <a:cs typeface="Arial" panose="020B0604020202020204" pitchFamily="34" charset="0"/>
              </a:rPr>
              <a:t>Health expenditures in the United States are 15.8 percent of national economic output (more than any other nation).</a:t>
            </a:r>
          </a:p>
          <a:p>
            <a:pPr eaLnBrk="1" hangingPunct="1"/>
            <a:r>
              <a:rPr lang="en-US" altLang="en-US" sz="2800" dirty="0">
                <a:latin typeface="Helvetica Neue" pitchFamily="3" charset="0"/>
                <a:cs typeface="Arial" panose="020B0604020202020204" pitchFamily="34" charset="0"/>
              </a:rPr>
              <a:t>Asymmetric information exists when one party in a transaction knows more than the other does.  This can take on three forms: adverse selection, moral hazard, and the principal-agent problem.</a:t>
            </a:r>
          </a:p>
          <a:p>
            <a:pPr eaLnBrk="1" hangingPunct="1"/>
            <a:r>
              <a:rPr lang="en-US" altLang="en-US" sz="2800" dirty="0">
                <a:latin typeface="Helvetica Neue" pitchFamily="3" charset="0"/>
                <a:cs typeface="Arial" panose="020B0604020202020204" pitchFamily="34" charset="0"/>
              </a:rPr>
              <a:t>Rationing medical care is a fact of life since we live in a world of scarcity.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0"/>
            <a:ext cx="8229600" cy="1527175"/>
          </a:xfrm>
        </p:spPr>
        <p:txBody>
          <a:bodyPr/>
          <a:lstStyle/>
          <a:p>
            <a:r>
              <a:rPr lang="en-US" altLang="en-US" dirty="0">
                <a:latin typeface="Helvetica Neue" pitchFamily="3" charset="0"/>
                <a:cs typeface="Arial" panose="020B0604020202020204" pitchFamily="34" charset="0"/>
              </a:rPr>
              <a:t>Looking Closely at How We Measure GDP</a:t>
            </a:r>
            <a:r>
              <a:rPr lang="en-US" dirty="0"/>
              <a:t>—</a:t>
            </a:r>
            <a:r>
              <a:rPr lang="en-US" altLang="en-US" dirty="0">
                <a:latin typeface="Helvetica Neue" pitchFamily="3" charset="0"/>
                <a:cs typeface="Arial" panose="020B0604020202020204" pitchFamily="34" charset="0"/>
              </a:rPr>
              <a:t>2 </a:t>
            </a:r>
          </a:p>
        </p:txBody>
      </p:sp>
      <p:graphicFrame>
        <p:nvGraphicFramePr>
          <p:cNvPr id="5" name="Table 4"/>
          <p:cNvGraphicFramePr>
            <a:graphicFrameLocks noGrp="1"/>
          </p:cNvGraphicFramePr>
          <p:nvPr>
            <p:extLst>
              <p:ext uri="{D42A27DB-BD31-4B8C-83A1-F6EECF244321}">
                <p14:modId xmlns:p14="http://schemas.microsoft.com/office/powerpoint/2010/main" val="687897374"/>
              </p:ext>
            </p:extLst>
          </p:nvPr>
        </p:nvGraphicFramePr>
        <p:xfrm>
          <a:off x="457200" y="1989138"/>
          <a:ext cx="8229600" cy="4868863"/>
        </p:xfrm>
        <a:graphic>
          <a:graphicData uri="http://schemas.openxmlformats.org/drawingml/2006/table">
            <a:tbl>
              <a:tblPr/>
              <a:tblGrid>
                <a:gridCol w="1054100">
                  <a:extLst>
                    <a:ext uri="{9D8B030D-6E8A-4147-A177-3AD203B41FA5}">
                      <a16:colId xmlns="" xmlns:a16="http://schemas.microsoft.com/office/drawing/2014/main" xmlns:mv="urn:schemas-microsoft-com:mac:vml" xmlns:mc="http://schemas.openxmlformats.org/markup-compatibility/2006" val="20000"/>
                    </a:ext>
                  </a:extLst>
                </a:gridCol>
                <a:gridCol w="1979613">
                  <a:extLst>
                    <a:ext uri="{9D8B030D-6E8A-4147-A177-3AD203B41FA5}">
                      <a16:colId xmlns="" xmlns:a16="http://schemas.microsoft.com/office/drawing/2014/main" xmlns:mv="urn:schemas-microsoft-com:mac:vml" xmlns:mc="http://schemas.openxmlformats.org/markup-compatibility/2006" val="20001"/>
                    </a:ext>
                  </a:extLst>
                </a:gridCol>
                <a:gridCol w="738187">
                  <a:extLst>
                    <a:ext uri="{9D8B030D-6E8A-4147-A177-3AD203B41FA5}">
                      <a16:colId xmlns="" xmlns:a16="http://schemas.microsoft.com/office/drawing/2014/main" xmlns:mv="urn:schemas-microsoft-com:mac:vml" xmlns:mc="http://schemas.openxmlformats.org/markup-compatibility/2006" val="20002"/>
                    </a:ext>
                  </a:extLst>
                </a:gridCol>
                <a:gridCol w="1612900">
                  <a:extLst>
                    <a:ext uri="{9D8B030D-6E8A-4147-A177-3AD203B41FA5}">
                      <a16:colId xmlns="" xmlns:a16="http://schemas.microsoft.com/office/drawing/2014/main" xmlns:mv="urn:schemas-microsoft-com:mac:vml" xmlns:mc="http://schemas.openxmlformats.org/markup-compatibility/2006" val="20003"/>
                    </a:ext>
                  </a:extLst>
                </a:gridCol>
                <a:gridCol w="655638">
                  <a:extLst>
                    <a:ext uri="{9D8B030D-6E8A-4147-A177-3AD203B41FA5}">
                      <a16:colId xmlns="" xmlns:a16="http://schemas.microsoft.com/office/drawing/2014/main" xmlns:mv="urn:schemas-microsoft-com:mac:vml" xmlns:mc="http://schemas.openxmlformats.org/markup-compatibility/2006" val="20004"/>
                    </a:ext>
                  </a:extLst>
                </a:gridCol>
                <a:gridCol w="2189162">
                  <a:extLst>
                    <a:ext uri="{9D8B030D-6E8A-4147-A177-3AD203B41FA5}">
                      <a16:colId xmlns="" xmlns:a16="http://schemas.microsoft.com/office/drawing/2014/main" xmlns:mv="urn:schemas-microsoft-com:mac:vml" xmlns:mc="http://schemas.openxmlformats.org/markup-compatibility/2006" val="20005"/>
                    </a:ext>
                  </a:extLst>
                </a:gridCol>
              </a:tblGrid>
              <a:tr h="85413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ea typeface="Arial" charset="0"/>
                          <a:cs typeface="Arial" charset="0"/>
                        </a:rPr>
                        <a:t>Quantity</a:t>
                      </a: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chemeClr val="tx1"/>
                          </a:solidFill>
                          <a:effectLst/>
                          <a:latin typeface="Arial" charset="0"/>
                          <a:ea typeface="Arial" charset="0"/>
                          <a:cs typeface="Arial" charset="0"/>
                        </a:rPr>
                        <a:t>x</a:t>
                      </a: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chemeClr val="tx1"/>
                          </a:solidFill>
                          <a:effectLst/>
                          <a:latin typeface="Arial" charset="0"/>
                          <a:ea typeface="Arial" charset="0"/>
                          <a:cs typeface="Arial" charset="0"/>
                        </a:rPr>
                        <a:t>Price</a:t>
                      </a: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chemeClr val="tx1"/>
                          </a:solidFill>
                          <a:effectLst/>
                          <a:latin typeface="Arial" charset="0"/>
                          <a:ea typeface="Arial" charset="0"/>
                          <a:cs typeface="Arial" charset="0"/>
                        </a:rPr>
                        <a:t>=</a:t>
                      </a: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ea typeface="Arial" charset="0"/>
                          <a:cs typeface="Arial" charset="0"/>
                        </a:rPr>
                        <a:t>Market Value</a:t>
                      </a:r>
                    </a:p>
                  </a:txBody>
                  <a:tcPr marL="68580" marR="68580" marT="0" marB="0" anchor="ctr"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xmlns:mv="urn:schemas-microsoft-com:mac:vml" xmlns:mc="http://schemas.openxmlformats.org/markup-compatibility/2006" val="10000"/>
                  </a:ext>
                </a:extLst>
              </a:tr>
              <a:tr h="427066">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a:noFill/>
                    </a:lnT>
                    <a:lnB w="12700" cap="flat" cmpd="sng" algn="ctr">
                      <a:solidFill>
                        <a:srgbClr val="95B3D7"/>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a:noFill/>
                    </a:lnT>
                    <a:lnB w="12700" cap="flat" cmpd="sng" algn="ctr">
                      <a:solidFill>
                        <a:srgbClr val="95B3D7"/>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a:noFill/>
                    </a:lnT>
                    <a:lnB w="12700" cap="flat" cmpd="sng" algn="ctr">
                      <a:solidFill>
                        <a:srgbClr val="95B3D7"/>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a:noFill/>
                    </a:lnT>
                    <a:lnB w="12700" cap="flat" cmpd="sng" algn="ctr">
                      <a:solidFill>
                        <a:srgbClr val="95B3D7"/>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a:noFill/>
                    </a:lnT>
                    <a:lnB w="12700" cap="flat" cmpd="sng" algn="ctr">
                      <a:solidFill>
                        <a:srgbClr val="95B3D7"/>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a:noFill/>
                    </a:lnT>
                    <a:lnB w="12700" cap="flat" cmpd="sng" algn="ctr">
                      <a:solidFill>
                        <a:srgbClr val="95B3D7"/>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xmlns:mv="urn:schemas-microsoft-com:mac:vml" xmlns:mc="http://schemas.openxmlformats.org/markup-compatibility/2006" val="10001"/>
                  </a:ext>
                </a:extLst>
              </a:tr>
              <a:tr h="42674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w="12700" cap="flat" cmpd="sng" algn="ctr">
                      <a:solidFill>
                        <a:srgbClr val="95B3D7"/>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w="12700" cap="flat" cmpd="sng" algn="ctr">
                      <a:solidFill>
                        <a:srgbClr val="95B3D7"/>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w="12700" cap="flat" cmpd="sng" algn="ctr">
                      <a:solidFill>
                        <a:srgbClr val="95B3D7"/>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w="12700" cap="flat" cmpd="sng" algn="ctr">
                      <a:solidFill>
                        <a:srgbClr val="95B3D7"/>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w="12700" cap="flat" cmpd="sng" algn="ctr">
                      <a:solidFill>
                        <a:srgbClr val="95B3D7"/>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w="12700" cap="flat" cmpd="sng" algn="ctr">
                      <a:solidFill>
                        <a:srgbClr val="95B3D7"/>
                      </a:solidFill>
                      <a:prstDash val="solid"/>
                      <a:round/>
                      <a:headEnd type="none" w="med" len="med"/>
                      <a:tailEnd type="none" w="med" len="med"/>
                    </a:lnT>
                    <a:lnB>
                      <a:noFill/>
                    </a:lnB>
                    <a:lnTlToBr>
                      <a:noFill/>
                    </a:lnTlToBr>
                    <a:lnBlToTr>
                      <a:noFill/>
                    </a:lnBlToTr>
                    <a:noFill/>
                  </a:tcPr>
                </a:tc>
                <a:extLst>
                  <a:ext uri="{0D108BD9-81ED-4DB2-BD59-A6C34878D82A}">
                    <a16:rowId xmlns="" xmlns:a16="http://schemas.microsoft.com/office/drawing/2014/main" xmlns:mv="urn:schemas-microsoft-com:mac:vml" xmlns:mc="http://schemas.openxmlformats.org/markup-compatibility/2006" val="10002"/>
                  </a:ext>
                </a:extLst>
              </a:tr>
              <a:tr h="85413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ea typeface="Arial" charset="0"/>
                          <a:cs typeface="Arial" charset="0"/>
                        </a:rPr>
                        <a:t>Corn</a:t>
                      </a: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ea typeface="Arial" charset="0"/>
                          <a:cs typeface="Arial" charset="0"/>
                        </a:rPr>
                        <a:t>12 billion bushels</a:t>
                      </a: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Arial" charset="0"/>
                          <a:cs typeface="Arial" charset="0"/>
                        </a:rPr>
                        <a:t>x</a:t>
                      </a: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Arial" charset="0"/>
                          <a:cs typeface="Arial" charset="0"/>
                        </a:rPr>
                        <a:t>$5</a:t>
                      </a: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Arial" charset="0"/>
                          <a:cs typeface="Arial" charset="0"/>
                        </a:rPr>
                        <a:t>=</a:t>
                      </a: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Arial" charset="0"/>
                          <a:cs typeface="Arial" charset="0"/>
                        </a:rPr>
                        <a:t>$60 billion</a:t>
                      </a:r>
                    </a:p>
                  </a:txBody>
                  <a:tcPr marL="68580" marR="68580" marT="0" marB="0" anchor="ctr"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xmlns:mv="urn:schemas-microsoft-com:mac:vml" xmlns:mc="http://schemas.openxmlformats.org/markup-compatibility/2006" val="10003"/>
                  </a:ext>
                </a:extLst>
              </a:tr>
              <a:tr h="427066">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xmlns:mv="urn:schemas-microsoft-com:mac:vml" xmlns:mc="http://schemas.openxmlformats.org/markup-compatibility/2006" val="10004"/>
                  </a:ext>
                </a:extLst>
              </a:tr>
              <a:tr h="85413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ea typeface="Arial" charset="0"/>
                          <a:cs typeface="Arial" charset="0"/>
                        </a:rPr>
                        <a:t>Cars</a:t>
                      </a: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ea typeface="Arial" charset="0"/>
                          <a:cs typeface="Arial" charset="0"/>
                        </a:rPr>
                        <a:t>8 million vehicles</a:t>
                      </a: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ea typeface="Arial" charset="0"/>
                          <a:cs typeface="Arial" charset="0"/>
                        </a:rPr>
                        <a:t>x</a:t>
                      </a: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Arial" charset="0"/>
                          <a:cs typeface="Arial" charset="0"/>
                        </a:rPr>
                        <a:t>$30,000</a:t>
                      </a: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Arial" charset="0"/>
                          <a:cs typeface="Arial" charset="0"/>
                        </a:rPr>
                        <a:t>=</a:t>
                      </a: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Arial" charset="0"/>
                          <a:cs typeface="Arial" charset="0"/>
                        </a:rPr>
                        <a:t>$240 billion</a:t>
                      </a: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xmlns:mv="urn:schemas-microsoft-com:mac:vml" xmlns:mc="http://schemas.openxmlformats.org/markup-compatibility/2006" val="10005"/>
                  </a:ext>
                </a:extLst>
              </a:tr>
              <a:tr h="427066">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 xmlns:a16="http://schemas.microsoft.com/office/drawing/2014/main" xmlns:mv="urn:schemas-microsoft-com:mac:vml" xmlns:mc="http://schemas.openxmlformats.org/markup-compatibility/2006" val="10006"/>
                  </a:ext>
                </a:extLst>
              </a:tr>
              <a:tr h="59852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ea typeface="Arial" charset="0"/>
                          <a:cs typeface="Arial" charset="0"/>
                        </a:rPr>
                        <a:t>$300 billion</a:t>
                      </a:r>
                      <a:endParaRPr kumimoji="0" lang="en-US" sz="2800" b="0" i="0" u="none" strike="noStrike" cap="none" normalizeH="0" baseline="0" dirty="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xmlns:mv="urn:schemas-microsoft-com:mac:vml" xmlns:mc="http://schemas.openxmlformats.org/markup-compatibility/2006" val="10007"/>
                  </a:ext>
                </a:extLst>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0"/>
            <a:ext cx="8229600" cy="1527175"/>
          </a:xfrm>
        </p:spPr>
        <p:txBody>
          <a:bodyPr/>
          <a:lstStyle/>
          <a:p>
            <a:r>
              <a:rPr lang="en-US" altLang="en-US" dirty="0">
                <a:latin typeface="Helvetica Neue" pitchFamily="3" charset="0"/>
                <a:cs typeface="Arial" panose="020B0604020202020204" pitchFamily="34" charset="0"/>
              </a:rPr>
              <a:t>Looking Closely at How We Measure GDP</a:t>
            </a:r>
            <a:r>
              <a:rPr lang="en-US" dirty="0"/>
              <a:t>—</a:t>
            </a:r>
            <a:r>
              <a:rPr lang="en-US" altLang="en-US" dirty="0">
                <a:latin typeface="Helvetica Neue" pitchFamily="3" charset="0"/>
                <a:cs typeface="Arial" panose="020B0604020202020204" pitchFamily="34" charset="0"/>
              </a:rPr>
              <a:t>3 </a:t>
            </a:r>
          </a:p>
        </p:txBody>
      </p:sp>
      <p:sp>
        <p:nvSpPr>
          <p:cNvPr id="24579" name="Content Placeholder 2"/>
          <p:cNvSpPr>
            <a:spLocks noGrp="1"/>
          </p:cNvSpPr>
          <p:nvPr>
            <p:ph idx="1"/>
          </p:nvPr>
        </p:nvSpPr>
        <p:spPr>
          <a:xfrm>
            <a:off x="457200" y="1712913"/>
            <a:ext cx="8229600" cy="4895850"/>
          </a:xfrm>
        </p:spPr>
        <p:txBody>
          <a:bodyPr/>
          <a:lstStyle/>
          <a:p>
            <a:pPr eaLnBrk="1" hangingPunct="1"/>
            <a:r>
              <a:rPr lang="en-US" altLang="en-US" sz="3200" dirty="0">
                <a:latin typeface="Helvetica Neue" pitchFamily="3" charset="0"/>
                <a:cs typeface="Arial" panose="020B0604020202020204" pitchFamily="34" charset="0"/>
              </a:rPr>
              <a:t>GDP includes both goods </a:t>
            </a:r>
            <a:r>
              <a:rPr lang="en-US" altLang="en-US" sz="3200" i="1" dirty="0">
                <a:latin typeface="Helvetica Neue" pitchFamily="3" charset="0"/>
                <a:cs typeface="Arial" panose="020B0604020202020204" pitchFamily="34" charset="0"/>
              </a:rPr>
              <a:t>and</a:t>
            </a:r>
            <a:r>
              <a:rPr lang="en-US" altLang="en-US" sz="3200" dirty="0">
                <a:latin typeface="Helvetica Neue" pitchFamily="3" charset="0"/>
                <a:cs typeface="Arial" panose="020B0604020202020204" pitchFamily="34" charset="0"/>
              </a:rPr>
              <a:t> services.</a:t>
            </a:r>
          </a:p>
          <a:p>
            <a:pPr lvl="1" eaLnBrk="1" hangingPunct="1"/>
            <a:r>
              <a:rPr lang="en-US" altLang="en-US" sz="2400" dirty="0">
                <a:latin typeface="Helvetica Neue" pitchFamily="3" charset="0"/>
                <a:cs typeface="Arial" panose="020B0604020202020204" pitchFamily="34" charset="0"/>
              </a:rPr>
              <a:t>Goods</a:t>
            </a:r>
          </a:p>
          <a:p>
            <a:pPr lvl="2" eaLnBrk="1" hangingPunct="1"/>
            <a:r>
              <a:rPr lang="en-US" altLang="en-US" dirty="0">
                <a:latin typeface="Helvetica Neue" pitchFamily="3" charset="0"/>
                <a:ea typeface="Helvetica Neue" pitchFamily="3" charset="0"/>
                <a:cs typeface="Arial" panose="020B0604020202020204" pitchFamily="34" charset="0"/>
              </a:rPr>
              <a:t>Tangibles</a:t>
            </a:r>
          </a:p>
          <a:p>
            <a:pPr lvl="2" eaLnBrk="1" hangingPunct="1"/>
            <a:r>
              <a:rPr lang="en-US" altLang="en-US" dirty="0">
                <a:latin typeface="Helvetica Neue" pitchFamily="3" charset="0"/>
                <a:ea typeface="Helvetica Neue" pitchFamily="3" charset="0"/>
                <a:cs typeface="Arial" panose="020B0604020202020204" pitchFamily="34" charset="0"/>
              </a:rPr>
              <a:t>Food, clothing, cars, houses</a:t>
            </a:r>
          </a:p>
          <a:p>
            <a:pPr lvl="1" eaLnBrk="1" hangingPunct="1"/>
            <a:r>
              <a:rPr lang="en-US" altLang="en-US" sz="2400" dirty="0">
                <a:latin typeface="Helvetica Neue" pitchFamily="3" charset="0"/>
                <a:cs typeface="Arial" panose="020B0604020202020204" pitchFamily="34" charset="0"/>
              </a:rPr>
              <a:t>Services</a:t>
            </a:r>
          </a:p>
          <a:p>
            <a:pPr lvl="2" eaLnBrk="1" hangingPunct="1"/>
            <a:r>
              <a:rPr lang="en-US" altLang="en-US" dirty="0">
                <a:latin typeface="Helvetica Neue" pitchFamily="3" charset="0"/>
                <a:ea typeface="Helvetica Neue" pitchFamily="3" charset="0"/>
                <a:cs typeface="Arial" panose="020B0604020202020204" pitchFamily="34" charset="0"/>
              </a:rPr>
              <a:t>Intangibles</a:t>
            </a:r>
          </a:p>
          <a:p>
            <a:pPr lvl="2" eaLnBrk="1" hangingPunct="1"/>
            <a:r>
              <a:rPr lang="en-US" altLang="en-US" dirty="0">
                <a:latin typeface="Helvetica Neue" pitchFamily="3" charset="0"/>
                <a:ea typeface="Helvetica Neue" pitchFamily="3" charset="0"/>
                <a:cs typeface="Arial" panose="020B0604020202020204" pitchFamily="34" charset="0"/>
              </a:rPr>
              <a:t>Health care, entertainment, advice, travel, banking</a:t>
            </a:r>
          </a:p>
          <a:p>
            <a:pPr lvl="1" eaLnBrk="1" hangingPunct="1"/>
            <a:r>
              <a:rPr lang="en-US" altLang="en-US" sz="2400" dirty="0">
                <a:latin typeface="Helvetica Neue" pitchFamily="3" charset="0"/>
                <a:cs typeface="Arial" panose="020B0604020202020204" pitchFamily="34" charset="0"/>
              </a:rPr>
              <a:t>The composition of our industries and economy has greatly changed over the last 50 years.</a:t>
            </a:r>
          </a:p>
          <a:p>
            <a:pPr lvl="1" eaLnBrk="1" hangingPunct="1">
              <a:buFont typeface="Arial" panose="020B0604020202020204" pitchFamily="34" charset="0"/>
              <a:buNone/>
            </a:pPr>
            <a:endParaRPr lang="en-US" altLang="en-US" sz="2400" dirty="0">
              <a:latin typeface="Helvetica Neue" pitchFamily="3"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457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457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579">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45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204788" y="0"/>
            <a:ext cx="8939212" cy="1527175"/>
          </a:xfrm>
        </p:spPr>
        <p:txBody>
          <a:bodyPr/>
          <a:lstStyle/>
          <a:p>
            <a:r>
              <a:rPr lang="en-US" altLang="en-US">
                <a:latin typeface="Helvetica Neue" pitchFamily="3" charset="0"/>
                <a:cs typeface="Arial" panose="020B0604020202020204" pitchFamily="34" charset="0"/>
              </a:rPr>
              <a:t>Services as a Share of U.S. GDP</a:t>
            </a:r>
          </a:p>
        </p:txBody>
      </p:sp>
      <p:pic>
        <p:nvPicPr>
          <p:cNvPr id="4" name="Picture 3" descr="PRINECOMA2_FIG06.06.jpg"/>
          <p:cNvPicPr>
            <a:picLocks noChangeAspect="1"/>
          </p:cNvPicPr>
          <p:nvPr/>
        </p:nvPicPr>
        <p:blipFill>
          <a:blip r:embed="rId3"/>
          <a:srcRect b="4145"/>
          <a:stretch>
            <a:fillRect/>
          </a:stretch>
        </p:blipFill>
        <p:spPr>
          <a:xfrm>
            <a:off x="304800" y="1895285"/>
            <a:ext cx="8534400" cy="4446778"/>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200" y="0"/>
            <a:ext cx="8229600" cy="1527175"/>
          </a:xfrm>
        </p:spPr>
        <p:txBody>
          <a:bodyPr/>
          <a:lstStyle/>
          <a:p>
            <a:r>
              <a:rPr lang="en-US" altLang="en-US" dirty="0">
                <a:latin typeface="Helvetica Neue" pitchFamily="3" charset="0"/>
                <a:cs typeface="Arial" panose="020B0604020202020204" pitchFamily="34" charset="0"/>
              </a:rPr>
              <a:t>Intermediate versus</a:t>
            </a:r>
            <a:br>
              <a:rPr lang="en-US" altLang="en-US" dirty="0">
                <a:latin typeface="Helvetica Neue" pitchFamily="3" charset="0"/>
                <a:cs typeface="Arial" panose="020B0604020202020204" pitchFamily="34" charset="0"/>
              </a:rPr>
            </a:br>
            <a:r>
              <a:rPr lang="en-US" altLang="en-US" dirty="0">
                <a:latin typeface="Helvetica Neue" pitchFamily="3" charset="0"/>
                <a:cs typeface="Arial" panose="020B0604020202020204" pitchFamily="34" charset="0"/>
              </a:rPr>
              <a:t>Final Goods</a:t>
            </a:r>
            <a:r>
              <a:rPr lang="en-US" dirty="0"/>
              <a:t>—</a:t>
            </a:r>
            <a:r>
              <a:rPr lang="en-US" altLang="en-US" dirty="0">
                <a:latin typeface="Helvetica Neue" pitchFamily="3" charset="0"/>
                <a:cs typeface="Arial" panose="020B0604020202020204" pitchFamily="34" charset="0"/>
              </a:rPr>
              <a:t>1 </a:t>
            </a:r>
          </a:p>
        </p:txBody>
      </p:sp>
      <p:sp>
        <p:nvSpPr>
          <p:cNvPr id="26627" name="Content Placeholder 2"/>
          <p:cNvSpPr>
            <a:spLocks noGrp="1"/>
          </p:cNvSpPr>
          <p:nvPr>
            <p:ph idx="1"/>
          </p:nvPr>
        </p:nvSpPr>
        <p:spPr>
          <a:xfrm>
            <a:off x="457200" y="1712913"/>
            <a:ext cx="8294688" cy="1316037"/>
          </a:xfrm>
        </p:spPr>
        <p:txBody>
          <a:bodyPr/>
          <a:lstStyle/>
          <a:p>
            <a:pPr eaLnBrk="1" hangingPunct="1"/>
            <a:r>
              <a:rPr lang="en-US" altLang="en-US" sz="2800" dirty="0">
                <a:latin typeface="Helvetica Neue" pitchFamily="3" charset="0"/>
                <a:cs typeface="Arial" panose="020B0604020202020204" pitchFamily="34" charset="0"/>
              </a:rPr>
              <a:t>Intermediate goods</a:t>
            </a:r>
          </a:p>
          <a:p>
            <a:pPr lvl="1" eaLnBrk="1" hangingPunct="1"/>
            <a:r>
              <a:rPr lang="en-US" altLang="en-US" sz="2400" dirty="0">
                <a:latin typeface="Helvetica Neue" pitchFamily="3" charset="0"/>
                <a:cs typeface="Arial" panose="020B0604020202020204" pitchFamily="34" charset="0"/>
              </a:rPr>
              <a:t>Goods that firms repackage or bundle with other goods to be sold at a later stage</a:t>
            </a:r>
          </a:p>
        </p:txBody>
      </p:sp>
      <p:pic>
        <p:nvPicPr>
          <p:cNvPr id="26628" name="Picture 4" descr="I:\DirkTextbookN\Jpegs(All)\Macro Ch19-33\ch06\03_PRINECOMA_CH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838" y="3911600"/>
            <a:ext cx="451485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5" descr="I:\DirkTextbookN\Jpegs(All)\Macro Ch19-33\ch19\12_PRINECOMA_CH1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5900" y="3911600"/>
            <a:ext cx="3678238"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0" y="3028950"/>
            <a:ext cx="9144000" cy="1274195"/>
          </a:xfrm>
          <a:prstGeom prst="rect">
            <a:avLst/>
          </a:prstGeom>
          <a:noFill/>
        </p:spPr>
        <p:txBody>
          <a:bodyPr numCol="2">
            <a:spAutoFit/>
          </a:bodyPr>
          <a:lstStyle/>
          <a:p>
            <a:pPr marL="1143000" lvl="2" indent="-228600" eaLnBrk="1" hangingPunct="1">
              <a:spcBef>
                <a:spcPct val="20000"/>
              </a:spcBef>
              <a:buFont typeface="Arial" panose="020B0604020202020204" pitchFamily="34" charset="0"/>
              <a:buChar char="•"/>
              <a:defRPr/>
            </a:pPr>
            <a:r>
              <a:rPr lang="en-US" altLang="en-US" sz="2400" dirty="0">
                <a:solidFill>
                  <a:prstClr val="black"/>
                </a:solidFill>
                <a:latin typeface="Helvetica Neue" pitchFamily="3" charset="0"/>
                <a:ea typeface="Helvetica Neue" pitchFamily="3" charset="0"/>
                <a:cs typeface="Arial" panose="020B0604020202020204" pitchFamily="34" charset="0"/>
              </a:rPr>
              <a:t>Milk sold to a coffee shop</a:t>
            </a:r>
          </a:p>
          <a:p>
            <a:pPr marL="1143000" lvl="2" indent="-228600" eaLnBrk="1" hangingPunct="1">
              <a:spcBef>
                <a:spcPct val="20000"/>
              </a:spcBef>
              <a:buFont typeface="Arial" panose="020B0604020202020204" pitchFamily="34" charset="0"/>
              <a:buChar char="•"/>
              <a:defRPr/>
            </a:pPr>
            <a:endParaRPr lang="en-US" altLang="en-US" sz="2400" dirty="0">
              <a:solidFill>
                <a:prstClr val="black"/>
              </a:solidFill>
              <a:latin typeface="Helvetica Neue" pitchFamily="3" charset="0"/>
              <a:ea typeface="Helvetica Neue" pitchFamily="3" charset="0"/>
              <a:cs typeface="Arial" panose="020B0604020202020204" pitchFamily="34" charset="0"/>
            </a:endParaRPr>
          </a:p>
          <a:p>
            <a:pPr marL="1143000" lvl="2" indent="-228600" eaLnBrk="1" hangingPunct="1">
              <a:spcBef>
                <a:spcPct val="20000"/>
              </a:spcBef>
              <a:buFont typeface="Arial" panose="020B0604020202020204" pitchFamily="34" charset="0"/>
              <a:buChar char="•"/>
              <a:defRPr/>
            </a:pPr>
            <a:r>
              <a:rPr lang="en-US" altLang="en-US" sz="2400" dirty="0">
                <a:solidFill>
                  <a:prstClr val="black"/>
                </a:solidFill>
                <a:latin typeface="Helvetica Neue" pitchFamily="3" charset="0"/>
                <a:ea typeface="Helvetica Neue" pitchFamily="3" charset="0"/>
                <a:cs typeface="Arial" panose="020B0604020202020204" pitchFamily="34" charset="0"/>
              </a:rPr>
              <a:t>Tires sold to a car manufacturer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6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6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Title 1"/>
          <p:cNvSpPr>
            <a:spLocks noGrp="1"/>
          </p:cNvSpPr>
          <p:nvPr>
            <p:ph type="title"/>
          </p:nvPr>
        </p:nvSpPr>
        <p:spPr>
          <a:xfrm>
            <a:off x="457200" y="0"/>
            <a:ext cx="8229600" cy="1527175"/>
          </a:xfrm>
        </p:spPr>
        <p:txBody>
          <a:bodyPr/>
          <a:lstStyle/>
          <a:p>
            <a:r>
              <a:rPr lang="en-US" altLang="en-US" dirty="0">
                <a:latin typeface="Helvetica Neue" pitchFamily="3" charset="0"/>
                <a:cs typeface="Arial" panose="020B0604020202020204" pitchFamily="34" charset="0"/>
              </a:rPr>
              <a:t>Intermediate versus</a:t>
            </a:r>
            <a:br>
              <a:rPr lang="en-US" altLang="en-US" dirty="0">
                <a:latin typeface="Helvetica Neue" pitchFamily="3" charset="0"/>
                <a:cs typeface="Arial" panose="020B0604020202020204" pitchFamily="34" charset="0"/>
              </a:rPr>
            </a:br>
            <a:r>
              <a:rPr lang="en-US" altLang="en-US" dirty="0">
                <a:latin typeface="Helvetica Neue" pitchFamily="3" charset="0"/>
                <a:cs typeface="Arial" panose="020B0604020202020204" pitchFamily="34" charset="0"/>
              </a:rPr>
              <a:t>Final Goods</a:t>
            </a:r>
            <a:r>
              <a:rPr lang="en-US" dirty="0"/>
              <a:t>—</a:t>
            </a:r>
            <a:r>
              <a:rPr lang="en-US" altLang="en-US" dirty="0">
                <a:latin typeface="Helvetica Neue" pitchFamily="3" charset="0"/>
                <a:cs typeface="Arial" panose="020B0604020202020204" pitchFamily="34" charset="0"/>
              </a:rPr>
              <a:t>2 </a:t>
            </a:r>
          </a:p>
        </p:txBody>
      </p:sp>
      <p:sp>
        <p:nvSpPr>
          <p:cNvPr id="27651" name="Content Placeholder 2"/>
          <p:cNvSpPr>
            <a:spLocks noGrp="1"/>
          </p:cNvSpPr>
          <p:nvPr>
            <p:ph idx="1"/>
          </p:nvPr>
        </p:nvSpPr>
        <p:spPr>
          <a:xfrm>
            <a:off x="457200" y="1712913"/>
            <a:ext cx="8229600" cy="4895850"/>
          </a:xfrm>
        </p:spPr>
        <p:txBody>
          <a:bodyPr/>
          <a:lstStyle/>
          <a:p>
            <a:pPr eaLnBrk="1" hangingPunct="1"/>
            <a:r>
              <a:rPr lang="en-US" altLang="en-US" sz="2800" dirty="0">
                <a:latin typeface="Helvetica Neue" pitchFamily="3" charset="0"/>
                <a:cs typeface="Arial" panose="020B0604020202020204" pitchFamily="34" charset="0"/>
              </a:rPr>
              <a:t>Final goods</a:t>
            </a:r>
          </a:p>
          <a:p>
            <a:pPr lvl="1" eaLnBrk="1" hangingPunct="1"/>
            <a:r>
              <a:rPr lang="en-US" altLang="en-US" sz="2400" dirty="0">
                <a:latin typeface="Helvetica Neue" pitchFamily="3" charset="0"/>
                <a:cs typeface="Arial" panose="020B0604020202020204" pitchFamily="34" charset="0"/>
              </a:rPr>
              <a:t>Goods sold to the final users or consumers</a:t>
            </a:r>
          </a:p>
          <a:p>
            <a:pPr eaLnBrk="1" hangingPunct="1"/>
            <a:r>
              <a:rPr lang="en-US" altLang="en-US" sz="2800" dirty="0">
                <a:latin typeface="Helvetica Neue" pitchFamily="3" charset="0"/>
                <a:cs typeface="Arial" panose="020B0604020202020204" pitchFamily="34" charset="0"/>
              </a:rPr>
              <a:t>To get an accurate GDP estimate and avoid double counting</a:t>
            </a:r>
          </a:p>
          <a:p>
            <a:pPr lvl="1" eaLnBrk="1" hangingPunct="1"/>
            <a:r>
              <a:rPr lang="en-US" altLang="en-US" sz="2400" dirty="0">
                <a:latin typeface="Helvetica Neue" pitchFamily="3" charset="0"/>
                <a:cs typeface="Arial" panose="020B0604020202020204" pitchFamily="34" charset="0"/>
              </a:rPr>
              <a:t>Finals goods are included in GDP</a:t>
            </a:r>
          </a:p>
          <a:p>
            <a:pPr lvl="1" eaLnBrk="1" hangingPunct="1"/>
            <a:r>
              <a:rPr lang="en-US" altLang="en-US" sz="2400" dirty="0">
                <a:latin typeface="Helvetica Neue" pitchFamily="3" charset="0"/>
                <a:cs typeface="Arial" panose="020B0604020202020204" pitchFamily="34" charset="0"/>
              </a:rPr>
              <a:t>Intermediate goods are not</a:t>
            </a:r>
          </a:p>
        </p:txBody>
      </p:sp>
      <p:pic>
        <p:nvPicPr>
          <p:cNvPr id="12" name="Picture 3" descr="I:\DirkTextbookN\Jpegs(All)\VOLUME_1_MICRO_Class-test\10_PRINECO_CH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2400" y="3141663"/>
            <a:ext cx="184150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I:\DirkTextbookN\Jpegs(All)\VOLUME_1_MICRO_Class-test\10_PRINECO_CH06.jpg"/>
          <p:cNvPicPr>
            <a:picLocks noChangeAspect="1" noChangeArrowheads="1"/>
          </p:cNvPicPr>
          <p:nvPr/>
        </p:nvPicPr>
        <p:blipFill>
          <a:blip r:embed="rId4"/>
          <a:srcRect b="2807"/>
          <a:stretch>
            <a:fillRect/>
          </a:stretch>
        </p:blipFill>
        <p:spPr bwMode="auto">
          <a:xfrm>
            <a:off x="2159001" y="4629531"/>
            <a:ext cx="2944811" cy="2055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xfrm>
            <a:off x="457200" y="0"/>
            <a:ext cx="8229600" cy="1527175"/>
          </a:xfrm>
        </p:spPr>
        <p:txBody>
          <a:bodyPr/>
          <a:lstStyle/>
          <a:p>
            <a:r>
              <a:rPr lang="en-US" altLang="en-US" dirty="0">
                <a:latin typeface="Helvetica Neue" pitchFamily="3" charset="0"/>
                <a:cs typeface="Arial" panose="020B0604020202020204" pitchFamily="34" charset="0"/>
              </a:rPr>
              <a:t>Practice What You Know</a:t>
            </a:r>
            <a:r>
              <a:rPr lang="en-US" dirty="0"/>
              <a:t>—</a:t>
            </a:r>
            <a:r>
              <a:rPr lang="en-US" altLang="en-US" dirty="0">
                <a:latin typeface="Helvetica Neue" pitchFamily="3" charset="0"/>
                <a:cs typeface="Arial" panose="020B0604020202020204" pitchFamily="34" charset="0"/>
              </a:rPr>
              <a:t>2 </a:t>
            </a:r>
          </a:p>
        </p:txBody>
      </p:sp>
      <p:sp>
        <p:nvSpPr>
          <p:cNvPr id="53251" name="Content Placeholder 2"/>
          <p:cNvSpPr>
            <a:spLocks noGrp="1"/>
          </p:cNvSpPr>
          <p:nvPr>
            <p:ph idx="1"/>
          </p:nvPr>
        </p:nvSpPr>
        <p:spPr>
          <a:xfrm>
            <a:off x="457200" y="1712913"/>
            <a:ext cx="8229600" cy="4895850"/>
          </a:xfrm>
        </p:spPr>
        <p:txBody>
          <a:bodyPr/>
          <a:lstStyle/>
          <a:p>
            <a:r>
              <a:rPr lang="en-US" altLang="en-US" dirty="0">
                <a:latin typeface="Helvetica Neue" pitchFamily="3" charset="0"/>
                <a:cs typeface="Arial" panose="020B0604020202020204" pitchFamily="34" charset="0"/>
              </a:rPr>
              <a:t>Why </a:t>
            </a:r>
            <a:r>
              <a:rPr lang="en-US" altLang="en-US" dirty="0" smtClean="0">
                <a:latin typeface="Helvetica Neue" pitchFamily="3" charset="0"/>
                <a:cs typeface="Arial" panose="020B0604020202020204" pitchFamily="34" charset="0"/>
              </a:rPr>
              <a:t>doesn’</a:t>
            </a:r>
            <a:r>
              <a:rPr lang="en-US" altLang="ja-JP" dirty="0" smtClean="0">
                <a:latin typeface="Helvetica Neue" pitchFamily="3" charset="0"/>
                <a:cs typeface="Arial" panose="020B0604020202020204" pitchFamily="34" charset="0"/>
              </a:rPr>
              <a:t>t </a:t>
            </a:r>
            <a:r>
              <a:rPr lang="en-US" altLang="ja-JP" dirty="0">
                <a:latin typeface="Helvetica Neue" pitchFamily="3" charset="0"/>
                <a:cs typeface="Arial" panose="020B0604020202020204" pitchFamily="34" charset="0"/>
              </a:rPr>
              <a:t>GDP count expenditures on intermediate goods?</a:t>
            </a:r>
          </a:p>
          <a:p>
            <a:pPr marL="971550" lvl="1" indent="-514350">
              <a:buFont typeface="Calibri" panose="020F0502020204030204" pitchFamily="34" charset="0"/>
              <a:buAutoNum type="alphaUcPeriod"/>
            </a:pPr>
            <a:r>
              <a:rPr lang="en-US" altLang="en-US" dirty="0">
                <a:latin typeface="Helvetica Neue" pitchFamily="3" charset="0"/>
                <a:cs typeface="Arial" panose="020B0604020202020204" pitchFamily="34" charset="0"/>
              </a:rPr>
              <a:t>to make GDP calculations easier</a:t>
            </a:r>
          </a:p>
          <a:p>
            <a:pPr marL="971550" lvl="1" indent="-514350">
              <a:buFont typeface="Calibri" panose="020F0502020204030204" pitchFamily="34" charset="0"/>
              <a:buAutoNum type="alphaUcPeriod"/>
            </a:pPr>
            <a:r>
              <a:rPr lang="en-US" altLang="en-US" dirty="0">
                <a:latin typeface="Helvetica Neue" pitchFamily="3" charset="0"/>
                <a:cs typeface="Arial" panose="020B0604020202020204" pitchFamily="34" charset="0"/>
              </a:rPr>
              <a:t>because intermediate goods are used by firms instead of consumers</a:t>
            </a:r>
          </a:p>
          <a:p>
            <a:pPr marL="971550" lvl="1" indent="-514350">
              <a:buFont typeface="Calibri" panose="020F0502020204030204" pitchFamily="34" charset="0"/>
              <a:buAutoNum type="alphaUcPeriod"/>
            </a:pPr>
            <a:r>
              <a:rPr lang="en-US" altLang="en-US" dirty="0">
                <a:latin typeface="Helvetica Neue" pitchFamily="3" charset="0"/>
                <a:cs typeface="Arial" panose="020B0604020202020204" pitchFamily="34" charset="0"/>
              </a:rPr>
              <a:t>to avoid double counting</a:t>
            </a:r>
          </a:p>
          <a:p>
            <a:pPr marL="971550" lvl="1" indent="-514350">
              <a:buFont typeface="Calibri" panose="020F0502020204030204" pitchFamily="34" charset="0"/>
              <a:buAutoNum type="alphaUcPeriod"/>
            </a:pPr>
            <a:r>
              <a:rPr lang="en-US" altLang="en-US" dirty="0">
                <a:latin typeface="Helvetica Neue" pitchFamily="3" charset="0"/>
                <a:cs typeface="Arial" panose="020B0604020202020204" pitchFamily="34" charset="0"/>
              </a:rPr>
              <a:t>intermediate goods have no market value</a:t>
            </a:r>
          </a:p>
        </p:txBody>
      </p:sp>
      <p:sp>
        <p:nvSpPr>
          <p:cNvPr id="4" name="Rectangle 3" descr="Correct answer: C, to avoid double counting"/>
          <p:cNvSpPr>
            <a:spLocks noChangeArrowheads="1"/>
          </p:cNvSpPr>
          <p:nvPr/>
        </p:nvSpPr>
        <p:spPr bwMode="auto">
          <a:xfrm>
            <a:off x="867699" y="4554230"/>
            <a:ext cx="5278458" cy="665952"/>
          </a:xfrm>
          <a:prstGeom prst="rect">
            <a:avLst/>
          </a:prstGeom>
          <a:noFill/>
          <a:ln w="38100">
            <a:solidFill>
              <a:srgbClr val="669900"/>
            </a:solidFill>
            <a:miter lim="800000"/>
            <a:headEnd/>
            <a:tailEnd/>
          </a:ln>
          <a:effectLst>
            <a:outerShdw blurRad="400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prstTxWarp prst="textNoShape">
              <a:avLst/>
            </a:prstTxWarp>
          </a:bodyPr>
          <a:lstStyle/>
          <a:p>
            <a:pPr algn="ctr" eaLnBrk="1" hangingPunct="1"/>
            <a:endParaRPr lang="en-US">
              <a:solidFill>
                <a:srgbClr val="FFFFFF"/>
              </a:solidFill>
            </a:endParaRPr>
          </a:p>
        </p:txBody>
      </p:sp>
    </p:spTree>
    <p:extLst>
      <p:ext uri="{BB962C8B-B14F-4D97-AF65-F5344CB8AC3E}">
        <p14:creationId xmlns:p14="http://schemas.microsoft.com/office/powerpoint/2010/main" val="1734007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57200" y="0"/>
            <a:ext cx="8229600" cy="1527175"/>
          </a:xfrm>
        </p:spPr>
        <p:txBody>
          <a:bodyPr/>
          <a:lstStyle/>
          <a:p>
            <a:r>
              <a:rPr lang="en-US" altLang="en-US">
                <a:latin typeface="Helvetica Neue" pitchFamily="3" charset="0"/>
                <a:cs typeface="Arial" panose="020B0604020202020204" pitchFamily="34" charset="0"/>
              </a:rPr>
              <a:t>Intermediate Steps in Cell Phone Production</a:t>
            </a:r>
          </a:p>
        </p:txBody>
      </p:sp>
      <p:graphicFrame>
        <p:nvGraphicFramePr>
          <p:cNvPr id="5" name="Table 4"/>
          <p:cNvGraphicFramePr>
            <a:graphicFrameLocks noGrp="1"/>
          </p:cNvGraphicFramePr>
          <p:nvPr>
            <p:extLst>
              <p:ext uri="{D42A27DB-BD31-4B8C-83A1-F6EECF244321}">
                <p14:modId xmlns:p14="http://schemas.microsoft.com/office/powerpoint/2010/main" val="300693413"/>
              </p:ext>
            </p:extLst>
          </p:nvPr>
        </p:nvGraphicFramePr>
        <p:xfrm>
          <a:off x="668338" y="2420938"/>
          <a:ext cx="7807324" cy="3715103"/>
        </p:xfrm>
        <a:graphic>
          <a:graphicData uri="http://schemas.openxmlformats.org/drawingml/2006/table">
            <a:tbl>
              <a:tblPr>
                <a:tableStyleId>{BC89EF96-8CEA-46FF-86C4-4CE0E7609802}</a:tableStyleId>
              </a:tblPr>
              <a:tblGrid>
                <a:gridCol w="3599327">
                  <a:extLst>
                    <a:ext uri="{9D8B030D-6E8A-4147-A177-3AD203B41FA5}">
                      <a16:colId xmlns="" xmlns:a16="http://schemas.microsoft.com/office/drawing/2014/main" xmlns:mv="urn:schemas-microsoft-com:mac:vml" xmlns:mc="http://schemas.openxmlformats.org/markup-compatibility/2006" val="20000"/>
                    </a:ext>
                  </a:extLst>
                </a:gridCol>
                <a:gridCol w="1844042">
                  <a:extLst>
                    <a:ext uri="{9D8B030D-6E8A-4147-A177-3AD203B41FA5}">
                      <a16:colId xmlns="" xmlns:a16="http://schemas.microsoft.com/office/drawing/2014/main" xmlns:mv="urn:schemas-microsoft-com:mac:vml" xmlns:mc="http://schemas.openxmlformats.org/markup-compatibility/2006" val="20001"/>
                    </a:ext>
                  </a:extLst>
                </a:gridCol>
                <a:gridCol w="2363955">
                  <a:extLst>
                    <a:ext uri="{9D8B030D-6E8A-4147-A177-3AD203B41FA5}">
                      <a16:colId xmlns="" xmlns:a16="http://schemas.microsoft.com/office/drawing/2014/main" xmlns:mv="urn:schemas-microsoft-com:mac:vml" xmlns:mc="http://schemas.openxmlformats.org/markup-compatibility/2006" val="20002"/>
                    </a:ext>
                  </a:extLst>
                </a:gridCol>
              </a:tblGrid>
              <a:tr h="1097159">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effectLst/>
                          <a:latin typeface="Arial" charset="0"/>
                          <a:ea typeface="Arial" charset="0"/>
                          <a:cs typeface="Arial" charset="0"/>
                        </a:rPr>
                        <a:t>Steps</a:t>
                      </a:r>
                      <a:endParaRPr kumimoji="0" lang="en-US" sz="2000" b="1" i="0" u="none" strike="noStrike" cap="none" normalizeH="0" baseline="0" dirty="0">
                        <a:ln>
                          <a:noFill/>
                        </a:ln>
                        <a:solidFill>
                          <a:schemeClr val="tx1"/>
                        </a:solidFill>
                        <a:effectLst/>
                        <a:latin typeface="Arial" charset="0"/>
                        <a:ea typeface="Arial" charset="0"/>
                        <a:cs typeface="Arial" charset="0"/>
                      </a:endParaRPr>
                    </a:p>
                  </a:txBody>
                  <a:tcPr marL="68568" marR="68568"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effectLst/>
                          <a:latin typeface="Arial" charset="0"/>
                          <a:ea typeface="Arial" charset="0"/>
                          <a:cs typeface="Arial" charset="0"/>
                        </a:rPr>
                        <a:t>Value added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effectLst/>
                          <a:latin typeface="Arial" charset="0"/>
                          <a:ea typeface="Arial" charset="0"/>
                          <a:cs typeface="Arial" charset="0"/>
                        </a:rPr>
                        <a:t>during step</a:t>
                      </a:r>
                      <a:endParaRPr kumimoji="0" lang="en-US" sz="2000" b="1" i="0" u="none" strike="noStrike" cap="none" normalizeH="0" baseline="0" dirty="0">
                        <a:ln>
                          <a:noFill/>
                        </a:ln>
                        <a:solidFill>
                          <a:schemeClr val="tx1"/>
                        </a:solidFill>
                        <a:effectLst/>
                        <a:latin typeface="Arial" charset="0"/>
                        <a:ea typeface="Arial" charset="0"/>
                        <a:cs typeface="Arial" charset="0"/>
                      </a:endParaRPr>
                    </a:p>
                  </a:txBody>
                  <a:tcPr marL="68568" marR="68568"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effectLst/>
                          <a:latin typeface="Arial" charset="0"/>
                          <a:ea typeface="Arial" charset="0"/>
                          <a:cs typeface="Arial" charset="0"/>
                        </a:rPr>
                        <a:t>Prices of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effectLst/>
                          <a:latin typeface="Arial" charset="0"/>
                          <a:ea typeface="Arial" charset="0"/>
                          <a:cs typeface="Arial" charset="0"/>
                        </a:rPr>
                        <a:t>completed  steps</a:t>
                      </a:r>
                      <a:endParaRPr kumimoji="0" lang="en-US" sz="2000" b="1" i="0" u="none" strike="noStrike" cap="none" normalizeH="0" baseline="0" dirty="0">
                        <a:ln>
                          <a:noFill/>
                        </a:ln>
                        <a:solidFill>
                          <a:schemeClr val="tx1"/>
                        </a:solidFill>
                        <a:effectLst/>
                        <a:latin typeface="Arial" charset="0"/>
                        <a:ea typeface="Arial" charset="0"/>
                        <a:cs typeface="Arial" charset="0"/>
                      </a:endParaRPr>
                    </a:p>
                  </a:txBody>
                  <a:tcPr marL="68568" marR="68568" marT="0" marB="0" anchor="ctr" horzOverflow="overflow"/>
                </a:tc>
                <a:extLst>
                  <a:ext uri="{0D108BD9-81ED-4DB2-BD59-A6C34878D82A}">
                    <a16:rowId xmlns="" xmlns:a16="http://schemas.microsoft.com/office/drawing/2014/main" xmlns:mv="urn:schemas-microsoft-com:mac:vml" xmlns:mc="http://schemas.openxmlformats.org/markup-compatibility/2006" val="10000"/>
                  </a:ext>
                </a:extLst>
              </a:tr>
              <a:tr h="42328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latin typeface="Arial" charset="0"/>
                          <a:ea typeface="Arial" charset="0"/>
                          <a:cs typeface="Arial" charset="0"/>
                        </a:rPr>
                        <a:t>1. Outer case and keyboard</a:t>
                      </a:r>
                      <a:endParaRPr kumimoji="0" lang="en-US" sz="2000" b="0" i="0" u="none" strike="noStrike" cap="none" normalizeH="0" baseline="0" dirty="0">
                        <a:ln>
                          <a:noFill/>
                        </a:ln>
                        <a:solidFill>
                          <a:schemeClr val="tx1"/>
                        </a:solidFill>
                        <a:effectLst/>
                        <a:latin typeface="Arial" charset="0"/>
                        <a:ea typeface="Arial" charset="0"/>
                        <a:cs typeface="Arial" charset="0"/>
                      </a:endParaRPr>
                    </a:p>
                  </a:txBody>
                  <a:tcPr marL="68568" marR="68568" marT="0" marB="0"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latin typeface="Arial" charset="0"/>
                          <a:ea typeface="Arial" charset="0"/>
                          <a:cs typeface="Arial" charset="0"/>
                        </a:rPr>
                        <a:t>        $  5</a:t>
                      </a:r>
                      <a:endParaRPr kumimoji="0" lang="en-US" sz="2000" b="0" i="0" u="none" strike="noStrike" cap="none" normalizeH="0" baseline="0" dirty="0">
                        <a:ln>
                          <a:noFill/>
                        </a:ln>
                        <a:solidFill>
                          <a:schemeClr val="tx1"/>
                        </a:solidFill>
                        <a:effectLst/>
                        <a:latin typeface="Arial" charset="0"/>
                        <a:ea typeface="Arial" charset="0"/>
                        <a:cs typeface="Arial" charset="0"/>
                      </a:endParaRPr>
                    </a:p>
                  </a:txBody>
                  <a:tcPr marL="68568" marR="68568" marT="0" marB="0"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latin typeface="Arial" charset="0"/>
                          <a:ea typeface="Arial" charset="0"/>
                          <a:cs typeface="Arial" charset="0"/>
                        </a:rPr>
                        <a:t>$  5</a:t>
                      </a:r>
                      <a:endParaRPr kumimoji="0" lang="en-US" sz="2000" b="0" i="0" u="none" strike="noStrike" cap="none" normalizeH="0" baseline="0" dirty="0">
                        <a:ln>
                          <a:noFill/>
                        </a:ln>
                        <a:solidFill>
                          <a:schemeClr val="tx1"/>
                        </a:solidFill>
                        <a:effectLst/>
                        <a:latin typeface="Arial" charset="0"/>
                        <a:ea typeface="Arial" charset="0"/>
                        <a:cs typeface="Arial" charset="0"/>
                      </a:endParaRPr>
                    </a:p>
                  </a:txBody>
                  <a:tcPr marL="68568" marR="68568" marT="0" marB="0" horzOverflow="overflow"/>
                </a:tc>
                <a:extLst>
                  <a:ext uri="{0D108BD9-81ED-4DB2-BD59-A6C34878D82A}">
                    <a16:rowId xmlns="" xmlns:a16="http://schemas.microsoft.com/office/drawing/2014/main" xmlns:mv="urn:schemas-microsoft-com:mac:vml" xmlns:mc="http://schemas.openxmlformats.org/markup-compatibility/2006" val="10002"/>
                  </a:ext>
                </a:extLst>
              </a:tr>
              <a:tr h="36577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latin typeface="Arial" charset="0"/>
                          <a:ea typeface="Arial" charset="0"/>
                          <a:cs typeface="Arial" charset="0"/>
                        </a:rPr>
                        <a:t>2. Internal hardware</a:t>
                      </a:r>
                      <a:endParaRPr kumimoji="0" lang="en-US" sz="2000" b="0" i="0" u="none" strike="noStrike" cap="none" normalizeH="0" baseline="0" dirty="0">
                        <a:ln>
                          <a:noFill/>
                        </a:ln>
                        <a:solidFill>
                          <a:schemeClr val="tx1"/>
                        </a:solidFill>
                        <a:effectLst/>
                        <a:latin typeface="Arial" charset="0"/>
                        <a:ea typeface="Arial" charset="0"/>
                        <a:cs typeface="Arial" charset="0"/>
                      </a:endParaRPr>
                    </a:p>
                  </a:txBody>
                  <a:tcPr marL="68568" marR="68568" marT="0" marB="0"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latin typeface="Arial" charset="0"/>
                          <a:ea typeface="Arial" charset="0"/>
                          <a:cs typeface="Arial" charset="0"/>
                        </a:rPr>
                        <a:t>10</a:t>
                      </a:r>
                      <a:endParaRPr kumimoji="0" lang="en-US" sz="2000" b="0" i="0" u="none" strike="noStrike" cap="none" normalizeH="0" baseline="0" dirty="0">
                        <a:ln>
                          <a:noFill/>
                        </a:ln>
                        <a:solidFill>
                          <a:schemeClr val="tx1"/>
                        </a:solidFill>
                        <a:effectLst/>
                        <a:latin typeface="Arial" charset="0"/>
                        <a:ea typeface="Arial" charset="0"/>
                        <a:cs typeface="Arial" charset="0"/>
                      </a:endParaRPr>
                    </a:p>
                  </a:txBody>
                  <a:tcPr marL="68568" marR="68568" marT="0" marB="0"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latin typeface="Arial" charset="0"/>
                          <a:ea typeface="Arial" charset="0"/>
                          <a:cs typeface="Arial" charset="0"/>
                        </a:rPr>
                        <a:t>15</a:t>
                      </a:r>
                      <a:endParaRPr kumimoji="0" lang="en-US" sz="2000" b="0" i="0" u="none" strike="noStrike" cap="none" normalizeH="0" baseline="0" dirty="0">
                        <a:ln>
                          <a:noFill/>
                        </a:ln>
                        <a:solidFill>
                          <a:schemeClr val="tx1"/>
                        </a:solidFill>
                        <a:effectLst/>
                        <a:latin typeface="Arial" charset="0"/>
                        <a:ea typeface="Arial" charset="0"/>
                        <a:cs typeface="Arial" charset="0"/>
                      </a:endParaRPr>
                    </a:p>
                  </a:txBody>
                  <a:tcPr marL="68568" marR="68568" marT="0" marB="0" horzOverflow="overflow"/>
                </a:tc>
                <a:extLst>
                  <a:ext uri="{0D108BD9-81ED-4DB2-BD59-A6C34878D82A}">
                    <a16:rowId xmlns="" xmlns:a16="http://schemas.microsoft.com/office/drawing/2014/main" xmlns:mv="urn:schemas-microsoft-com:mac:vml" xmlns:mc="http://schemas.openxmlformats.org/markup-compatibility/2006" val="10003"/>
                  </a:ext>
                </a:extLst>
              </a:tr>
              <a:tr h="36577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latin typeface="Arial" charset="0"/>
                          <a:ea typeface="Arial" charset="0"/>
                          <a:cs typeface="Arial" charset="0"/>
                        </a:rPr>
                        <a:t>3. Install operating system</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68" marR="68568" marT="0" marB="0"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latin typeface="Arial" charset="0"/>
                          <a:ea typeface="Arial" charset="0"/>
                          <a:cs typeface="Arial" charset="0"/>
                        </a:rPr>
                        <a:t>15</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68" marR="68568" marT="0" marB="0"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latin typeface="Arial" charset="0"/>
                          <a:ea typeface="Arial" charset="0"/>
                          <a:cs typeface="Arial" charset="0"/>
                        </a:rPr>
                        <a:t>30</a:t>
                      </a:r>
                      <a:endParaRPr kumimoji="0" lang="en-US" sz="2000" b="0" i="0" u="none" strike="noStrike" cap="none" normalizeH="0" baseline="0" dirty="0">
                        <a:ln>
                          <a:noFill/>
                        </a:ln>
                        <a:solidFill>
                          <a:schemeClr val="tx1"/>
                        </a:solidFill>
                        <a:effectLst/>
                        <a:latin typeface="Arial" charset="0"/>
                        <a:ea typeface="Arial" charset="0"/>
                        <a:cs typeface="Arial" charset="0"/>
                      </a:endParaRPr>
                    </a:p>
                  </a:txBody>
                  <a:tcPr marL="68568" marR="68568" marT="0" marB="0" horzOverflow="overflow"/>
                </a:tc>
                <a:extLst>
                  <a:ext uri="{0D108BD9-81ED-4DB2-BD59-A6C34878D82A}">
                    <a16:rowId xmlns="" xmlns:a16="http://schemas.microsoft.com/office/drawing/2014/main" xmlns:mv="urn:schemas-microsoft-com:mac:vml" xmlns:mc="http://schemas.openxmlformats.org/markup-compatibility/2006" val="10004"/>
                  </a:ext>
                </a:extLst>
              </a:tr>
              <a:tr h="36577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latin typeface="Arial" charset="0"/>
                          <a:ea typeface="Arial" charset="0"/>
                          <a:cs typeface="Arial" charset="0"/>
                        </a:rPr>
                        <a:t>4. Connect to network</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68" marR="68568" marT="0" marB="0"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latin typeface="Arial" charset="0"/>
                          <a:ea typeface="Arial" charset="0"/>
                          <a:cs typeface="Arial" charset="0"/>
                        </a:rPr>
                        <a:t>49</a:t>
                      </a:r>
                      <a:endParaRPr kumimoji="0" lang="en-US" sz="2000" b="0" i="0" u="none" strike="noStrike" cap="none" normalizeH="0" baseline="0" dirty="0">
                        <a:ln>
                          <a:noFill/>
                        </a:ln>
                        <a:solidFill>
                          <a:schemeClr val="tx1"/>
                        </a:solidFill>
                        <a:effectLst/>
                        <a:latin typeface="Arial" charset="0"/>
                        <a:ea typeface="Arial" charset="0"/>
                        <a:cs typeface="Arial" charset="0"/>
                      </a:endParaRPr>
                    </a:p>
                  </a:txBody>
                  <a:tcPr marL="68568" marR="68568" marT="0" marB="0"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latin typeface="Arial" charset="0"/>
                          <a:ea typeface="Arial" charset="0"/>
                          <a:cs typeface="Arial" charset="0"/>
                        </a:rPr>
                        <a:t>79</a:t>
                      </a:r>
                      <a:endParaRPr kumimoji="0" lang="en-US" sz="2000" b="0" i="0" u="none" strike="noStrike" cap="none" normalizeH="0" baseline="0" dirty="0">
                        <a:ln>
                          <a:noFill/>
                        </a:ln>
                        <a:solidFill>
                          <a:schemeClr val="tx1"/>
                        </a:solidFill>
                        <a:effectLst/>
                        <a:latin typeface="Arial" charset="0"/>
                        <a:ea typeface="Arial" charset="0"/>
                        <a:cs typeface="Arial" charset="0"/>
                      </a:endParaRPr>
                    </a:p>
                  </a:txBody>
                  <a:tcPr marL="68568" marR="68568" marT="0" marB="0" horzOverflow="overflow"/>
                </a:tc>
                <a:extLst>
                  <a:ext uri="{0D108BD9-81ED-4DB2-BD59-A6C34878D82A}">
                    <a16:rowId xmlns="" xmlns:a16="http://schemas.microsoft.com/office/drawing/2014/main" xmlns:mv="urn:schemas-microsoft-com:mac:vml" xmlns:mc="http://schemas.openxmlformats.org/markup-compatibility/2006" val="10005"/>
                  </a:ext>
                </a:extLst>
              </a:tr>
              <a:tr h="36577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latin typeface="Arial" charset="0"/>
                          <a:ea typeface="Arial" charset="0"/>
                          <a:cs typeface="Arial" charset="0"/>
                        </a:rPr>
                        <a:t>5. Retail sale</a:t>
                      </a:r>
                      <a:endParaRPr kumimoji="0" lang="en-US" sz="2000" b="0" i="0" u="none" strike="noStrike" cap="none" normalizeH="0" baseline="0" dirty="0">
                        <a:ln>
                          <a:noFill/>
                        </a:ln>
                        <a:solidFill>
                          <a:schemeClr val="tx1"/>
                        </a:solidFill>
                        <a:effectLst/>
                        <a:latin typeface="Arial" charset="0"/>
                        <a:ea typeface="Arial" charset="0"/>
                        <a:cs typeface="Arial" charset="0"/>
                      </a:endParaRPr>
                    </a:p>
                  </a:txBody>
                  <a:tcPr marL="68568" marR="68568" marT="0" marB="0"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latin typeface="Arial" charset="0"/>
                          <a:ea typeface="Arial" charset="0"/>
                          <a:cs typeface="Arial" charset="0"/>
                        </a:rPr>
                        <a:t>120</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68" marR="68568" marT="0" marB="0"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latin typeface="Arial" charset="0"/>
                          <a:ea typeface="Arial" charset="0"/>
                          <a:cs typeface="Arial" charset="0"/>
                        </a:rPr>
                        <a:t>199</a:t>
                      </a:r>
                      <a:endParaRPr kumimoji="0" lang="en-US" sz="2000" b="0" i="0" u="none" strike="noStrike" cap="none" normalizeH="0" baseline="0" dirty="0">
                        <a:ln>
                          <a:noFill/>
                        </a:ln>
                        <a:solidFill>
                          <a:schemeClr val="tx1"/>
                        </a:solidFill>
                        <a:effectLst/>
                        <a:latin typeface="Arial" charset="0"/>
                        <a:ea typeface="Arial" charset="0"/>
                        <a:cs typeface="Arial" charset="0"/>
                      </a:endParaRPr>
                    </a:p>
                  </a:txBody>
                  <a:tcPr marL="68568" marR="68568" marT="0" marB="0" horzOverflow="overflow"/>
                </a:tc>
                <a:extLst>
                  <a:ext uri="{0D108BD9-81ED-4DB2-BD59-A6C34878D82A}">
                    <a16:rowId xmlns="" xmlns:a16="http://schemas.microsoft.com/office/drawing/2014/main" xmlns:mv="urn:schemas-microsoft-com:mac:vml" xmlns:mc="http://schemas.openxmlformats.org/markup-compatibility/2006" val="10006"/>
                  </a:ext>
                </a:extLst>
              </a:tr>
              <a:tr h="365777">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a typeface="Arial" charset="0"/>
                        <a:cs typeface="Arial" charset="0"/>
                      </a:endParaRPr>
                    </a:p>
                  </a:txBody>
                  <a:tcPr marL="68568" marR="68568" marT="0" marB="0"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68" marR="68568" marT="0" marB="0"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a typeface="Arial" charset="0"/>
                        <a:cs typeface="Arial" charset="0"/>
                      </a:endParaRPr>
                    </a:p>
                  </a:txBody>
                  <a:tcPr marL="68568" marR="68568" marT="0" marB="0" horzOverflow="overflow"/>
                </a:tc>
                <a:extLst>
                  <a:ext uri="{0D108BD9-81ED-4DB2-BD59-A6C34878D82A}">
                    <a16:rowId xmlns="" xmlns:a16="http://schemas.microsoft.com/office/drawing/2014/main" xmlns:mv="urn:schemas-microsoft-com:mac:vml" xmlns:mc="http://schemas.openxmlformats.org/markup-compatibility/2006" val="10007"/>
                  </a:ext>
                </a:extLst>
              </a:tr>
              <a:tr h="36577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latin typeface="Arial" charset="0"/>
                          <a:ea typeface="Arial" charset="0"/>
                          <a:cs typeface="Arial" charset="0"/>
                        </a:rPr>
                        <a:t>Sum total</a:t>
                      </a:r>
                      <a:endParaRPr kumimoji="0" lang="en-US" sz="2000" b="0" i="0" u="none" strike="noStrike" cap="none" normalizeH="0" baseline="0" dirty="0">
                        <a:ln>
                          <a:noFill/>
                        </a:ln>
                        <a:solidFill>
                          <a:schemeClr val="tx1"/>
                        </a:solidFill>
                        <a:effectLst/>
                        <a:latin typeface="Arial" charset="0"/>
                        <a:ea typeface="Arial" charset="0"/>
                        <a:cs typeface="Arial" charset="0"/>
                      </a:endParaRPr>
                    </a:p>
                  </a:txBody>
                  <a:tcPr marL="68568" marR="68568" marT="0" marB="0"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latin typeface="Arial" charset="0"/>
                          <a:ea typeface="Arial" charset="0"/>
                          <a:cs typeface="Arial" charset="0"/>
                        </a:rPr>
                        <a:t>$199</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68" marR="68568" marT="0" marB="0"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latin typeface="Arial" charset="0"/>
                          <a:ea typeface="Arial" charset="0"/>
                          <a:cs typeface="Arial" charset="0"/>
                        </a:rPr>
                        <a:t>$338</a:t>
                      </a:r>
                      <a:endParaRPr kumimoji="0" lang="en-US" sz="2000" b="0" i="0" u="none" strike="noStrike" cap="none" normalizeH="0" baseline="0" dirty="0">
                        <a:ln>
                          <a:noFill/>
                        </a:ln>
                        <a:solidFill>
                          <a:schemeClr val="tx1"/>
                        </a:solidFill>
                        <a:effectLst/>
                        <a:latin typeface="Arial" charset="0"/>
                        <a:ea typeface="Arial" charset="0"/>
                        <a:cs typeface="Arial" charset="0"/>
                      </a:endParaRPr>
                    </a:p>
                  </a:txBody>
                  <a:tcPr marL="68568" marR="68568" marT="0" marB="0" horzOverflow="overflow"/>
                </a:tc>
                <a:extLst>
                  <a:ext uri="{0D108BD9-81ED-4DB2-BD59-A6C34878D82A}">
                    <a16:rowId xmlns="" xmlns:a16="http://schemas.microsoft.com/office/drawing/2014/main" xmlns:mv="urn:schemas-microsoft-com:mac:vml" xmlns:mc="http://schemas.openxmlformats.org/markup-compatibility/2006" val="10008"/>
                  </a:ext>
                </a:extLst>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Title 1"/>
          <p:cNvSpPr>
            <a:spLocks noGrp="1"/>
          </p:cNvSpPr>
          <p:nvPr>
            <p:ph type="title"/>
          </p:nvPr>
        </p:nvSpPr>
        <p:spPr>
          <a:xfrm>
            <a:off x="457200" y="0"/>
            <a:ext cx="8229600" cy="1527175"/>
          </a:xfrm>
        </p:spPr>
        <p:txBody>
          <a:bodyPr/>
          <a:lstStyle/>
          <a:p>
            <a:r>
              <a:rPr lang="en-US" altLang="en-US" dirty="0">
                <a:latin typeface="Helvetica Neue" pitchFamily="3" charset="0"/>
                <a:cs typeface="Arial" panose="020B0604020202020204" pitchFamily="34" charset="0"/>
              </a:rPr>
              <a:t>Looking Closely at How We Measure GDP</a:t>
            </a:r>
            <a:r>
              <a:rPr lang="en-US" dirty="0"/>
              <a:t>—</a:t>
            </a:r>
            <a:r>
              <a:rPr lang="en-US" altLang="en-US" dirty="0">
                <a:latin typeface="Helvetica Neue" pitchFamily="3" charset="0"/>
                <a:cs typeface="Arial" panose="020B0604020202020204" pitchFamily="34" charset="0"/>
              </a:rPr>
              <a:t>4 </a:t>
            </a:r>
          </a:p>
        </p:txBody>
      </p:sp>
      <p:sp>
        <p:nvSpPr>
          <p:cNvPr id="29699" name="Content Placeholder 2"/>
          <p:cNvSpPr>
            <a:spLocks noGrp="1"/>
          </p:cNvSpPr>
          <p:nvPr>
            <p:ph idx="1"/>
          </p:nvPr>
        </p:nvSpPr>
        <p:spPr>
          <a:xfrm>
            <a:off x="457200" y="1712913"/>
            <a:ext cx="8686800" cy="4895850"/>
          </a:xfrm>
        </p:spPr>
        <p:txBody>
          <a:bodyPr/>
          <a:lstStyle/>
          <a:p>
            <a:pPr eaLnBrk="1" hangingPunct="1"/>
            <a:r>
              <a:rPr lang="en-US" altLang="en-US" sz="3200" dirty="0">
                <a:latin typeface="Helvetica Neue" pitchFamily="3" charset="0"/>
                <a:cs typeface="Arial" panose="020B0604020202020204" pitchFamily="34" charset="0"/>
              </a:rPr>
              <a:t>Production from a particular period</a:t>
            </a:r>
            <a:endParaRPr lang="en-US" altLang="ja-JP" sz="3200" dirty="0">
              <a:latin typeface="Helvetica Neue" pitchFamily="3" charset="0"/>
              <a:cs typeface="Arial" panose="020B0604020202020204" pitchFamily="34" charset="0"/>
            </a:endParaRPr>
          </a:p>
          <a:p>
            <a:pPr lvl="1" eaLnBrk="1" hangingPunct="1"/>
            <a:r>
              <a:rPr lang="en-US" altLang="en-US" sz="2800" dirty="0">
                <a:latin typeface="Helvetica Neue" pitchFamily="3" charset="0"/>
                <a:cs typeface="Arial" panose="020B0604020202020204" pitchFamily="34" charset="0"/>
              </a:rPr>
              <a:t>Avoids issues with double counting</a:t>
            </a:r>
          </a:p>
          <a:p>
            <a:pPr lvl="1" eaLnBrk="1" hangingPunct="1"/>
            <a:r>
              <a:rPr lang="en-US" altLang="en-US" sz="2800" dirty="0">
                <a:latin typeface="Helvetica Neue" pitchFamily="3" charset="0"/>
                <a:cs typeface="Arial" panose="020B0604020202020204" pitchFamily="34" charset="0"/>
              </a:rPr>
              <a:t>Example:</a:t>
            </a:r>
          </a:p>
          <a:p>
            <a:pPr lvl="2" eaLnBrk="1" hangingPunct="1"/>
            <a:r>
              <a:rPr lang="en-US" altLang="en-US" dirty="0">
                <a:latin typeface="Helvetica Neue" pitchFamily="3" charset="0"/>
                <a:ea typeface="Helvetica Neue" pitchFamily="3" charset="0"/>
                <a:cs typeface="Arial" panose="020B0604020202020204" pitchFamily="34" charset="0"/>
              </a:rPr>
              <a:t>A new car is produced and sold in 2014.</a:t>
            </a:r>
          </a:p>
          <a:p>
            <a:pPr lvl="2" eaLnBrk="1" hangingPunct="1"/>
            <a:r>
              <a:rPr lang="en-US" altLang="en-US" dirty="0">
                <a:latin typeface="Helvetica Neue" pitchFamily="3" charset="0"/>
                <a:ea typeface="Helvetica Neue" pitchFamily="3" charset="0"/>
                <a:cs typeface="Arial" panose="020B0604020202020204" pitchFamily="34" charset="0"/>
              </a:rPr>
              <a:t>Two years later, the owner decides to sell 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69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96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57200" y="0"/>
            <a:ext cx="8229600" cy="1527175"/>
          </a:xfrm>
        </p:spPr>
        <p:txBody>
          <a:bodyPr/>
          <a:lstStyle/>
          <a:p>
            <a:r>
              <a:rPr lang="en-US" altLang="en-US">
                <a:latin typeface="Helvetica Neue" pitchFamily="3" charset="0"/>
                <a:cs typeface="Arial" panose="020B0604020202020204" pitchFamily="34" charset="0"/>
              </a:rPr>
              <a:t>Looking at GDP as Different Types of Expenditures</a:t>
            </a:r>
          </a:p>
        </p:txBody>
      </p:sp>
      <p:sp>
        <p:nvSpPr>
          <p:cNvPr id="59395" name="Content Placeholder 2"/>
          <p:cNvSpPr>
            <a:spLocks noGrp="1"/>
          </p:cNvSpPr>
          <p:nvPr>
            <p:ph idx="1"/>
          </p:nvPr>
        </p:nvSpPr>
        <p:spPr>
          <a:xfrm>
            <a:off x="457200" y="1712913"/>
            <a:ext cx="8229600" cy="4895850"/>
          </a:xfrm>
        </p:spPr>
        <p:txBody>
          <a:bodyPr/>
          <a:lstStyle/>
          <a:p>
            <a:pPr eaLnBrk="1" hangingPunct="1"/>
            <a:r>
              <a:rPr lang="en-US" altLang="en-US" sz="2800" dirty="0">
                <a:latin typeface="Arial" panose="020B0604020202020204" pitchFamily="34" charset="0"/>
                <a:cs typeface="Arial" panose="020B0604020202020204" pitchFamily="34" charset="0"/>
              </a:rPr>
              <a:t>The Bureau of Economic Analysis (BEA) is the U.S. government agency that tallies GDP data, a task is called national income accounting. </a:t>
            </a:r>
            <a:endParaRPr lang="en-US" altLang="en-US" sz="2400" dirty="0">
              <a:latin typeface="Helvetica Neue" pitchFamily="3" charset="0"/>
              <a:cs typeface="Arial" panose="020B0604020202020204" pitchFamily="34" charset="0"/>
            </a:endParaRPr>
          </a:p>
        </p:txBody>
      </p:sp>
      <p:sp>
        <p:nvSpPr>
          <p:cNvPr id="2" name="TextBox 1"/>
          <p:cNvSpPr txBox="1">
            <a:spLocks noRot="1" noChangeAspect="1" noMove="1" noResize="1" noEditPoints="1" noAdjustHandles="1" noChangeArrowheads="1" noChangeShapeType="1" noTextEdit="1"/>
          </p:cNvSpPr>
          <p:nvPr/>
        </p:nvSpPr>
        <p:spPr>
          <a:xfrm>
            <a:off x="2527754" y="3301139"/>
            <a:ext cx="4088492" cy="553998"/>
          </a:xfrm>
          <a:prstGeom prst="rect">
            <a:avLst/>
          </a:prstGeom>
          <a:blipFill>
            <a:blip r:embed="rId3"/>
            <a:stretch>
              <a:fillRect/>
            </a:stretch>
          </a:blipFill>
        </p:spPr>
        <p:txBody>
          <a:bodyPr/>
          <a:lstStyle/>
          <a:p>
            <a:r>
              <a:rPr lang="en-US">
                <a:noFill/>
              </a:rPr>
              <a:t> </a:t>
            </a:r>
          </a:p>
        </p:txBody>
      </p:sp>
      <p:graphicFrame>
        <p:nvGraphicFramePr>
          <p:cNvPr id="3" name="Table 2"/>
          <p:cNvGraphicFramePr>
            <a:graphicFrameLocks noGrp="1"/>
          </p:cNvGraphicFramePr>
          <p:nvPr/>
        </p:nvGraphicFramePr>
        <p:xfrm>
          <a:off x="2374233" y="4040875"/>
          <a:ext cx="4395534" cy="2590800"/>
        </p:xfrm>
        <a:graphic>
          <a:graphicData uri="http://schemas.openxmlformats.org/drawingml/2006/table">
            <a:tbl>
              <a:tblPr firstRow="1" bandRow="1">
                <a:tableStyleId>{2D5ABB26-0587-4C30-8999-92F81FD0307C}</a:tableStyleId>
              </a:tblPr>
              <a:tblGrid>
                <a:gridCol w="779780">
                  <a:extLst>
                    <a:ext uri="{9D8B030D-6E8A-4147-A177-3AD203B41FA5}">
                      <a16:colId xmlns="" xmlns:a16="http://schemas.microsoft.com/office/drawing/2014/main" xmlns:mv="urn:schemas-microsoft-com:mac:vml" xmlns:mc="http://schemas.openxmlformats.org/markup-compatibility/2006" val="1581064916"/>
                    </a:ext>
                  </a:extLst>
                </a:gridCol>
                <a:gridCol w="3615754">
                  <a:extLst>
                    <a:ext uri="{9D8B030D-6E8A-4147-A177-3AD203B41FA5}">
                      <a16:colId xmlns="" xmlns:a16="http://schemas.microsoft.com/office/drawing/2014/main" xmlns:mv="urn:schemas-microsoft-com:mac:vml" xmlns:mc="http://schemas.openxmlformats.org/markup-compatibility/2006" val="4239809675"/>
                    </a:ext>
                  </a:extLst>
                </a:gridCol>
              </a:tblGrid>
              <a:tr h="51816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781" t="-10588" r="-465625" b="-435294"/>
                      </a:stretch>
                    </a:blipFill>
                  </a:tcPr>
                </a:tc>
                <a:tc>
                  <a:txBody>
                    <a:bodyPr/>
                    <a:lstStyle/>
                    <a:p>
                      <a:r>
                        <a:rPr lang="en-US" sz="2800" b="1" dirty="0">
                          <a:solidFill>
                            <a:schemeClr val="accent6"/>
                          </a:solidFill>
                        </a:rPr>
                        <a:t>Output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xmlns:mv="urn:schemas-microsoft-com:mac:vml" xmlns:mc="http://schemas.openxmlformats.org/markup-compatibility/2006" val="827577222"/>
                  </a:ext>
                </a:extLst>
              </a:tr>
              <a:tr h="51816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781" t="-110588" r="-465625" b="-335294"/>
                      </a:stretch>
                    </a:blipFill>
                  </a:tcPr>
                </a:tc>
                <a:tc>
                  <a:txBody>
                    <a:bodyPr/>
                    <a:lstStyle/>
                    <a:p>
                      <a:r>
                        <a:rPr lang="en-US" sz="2800" b="1" dirty="0">
                          <a:solidFill>
                            <a:schemeClr val="accent5"/>
                          </a:solidFill>
                        </a:rPr>
                        <a:t>Consumption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xmlns:mv="urn:schemas-microsoft-com:mac:vml" xmlns:mc="http://schemas.openxmlformats.org/markup-compatibility/2006" val="829695606"/>
                  </a:ext>
                </a:extLst>
              </a:tr>
              <a:tr h="51816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781" t="-208140" r="-465625" b="-231395"/>
                      </a:stretch>
                    </a:blipFill>
                  </a:tcPr>
                </a:tc>
                <a:tc>
                  <a:txBody>
                    <a:bodyPr/>
                    <a:lstStyle/>
                    <a:p>
                      <a:r>
                        <a:rPr lang="en-US" sz="2800" b="1" dirty="0">
                          <a:solidFill>
                            <a:schemeClr val="accent4"/>
                          </a:solidFill>
                        </a:rPr>
                        <a:t>Investment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xmlns:mv="urn:schemas-microsoft-com:mac:vml" xmlns:mc="http://schemas.openxmlformats.org/markup-compatibility/2006" val="2518042080"/>
                  </a:ext>
                </a:extLst>
              </a:tr>
              <a:tr h="51816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781" t="-311765" r="-465625" b="-134118"/>
                      </a:stretch>
                    </a:blipFill>
                  </a:tcPr>
                </a:tc>
                <a:tc>
                  <a:txBody>
                    <a:bodyPr/>
                    <a:lstStyle/>
                    <a:p>
                      <a:r>
                        <a:rPr lang="en-US" sz="2800" b="1" dirty="0">
                          <a:solidFill>
                            <a:schemeClr val="accent3"/>
                          </a:solidFill>
                        </a:rPr>
                        <a:t>Government Purchases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xmlns:mv="urn:schemas-microsoft-com:mac:vml" xmlns:mc="http://schemas.openxmlformats.org/markup-compatibility/2006" val="1836552559"/>
                  </a:ext>
                </a:extLst>
              </a:tr>
              <a:tr h="51816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781" t="-411765" r="-465625" b="-34118"/>
                      </a:stretch>
                    </a:blipFill>
                  </a:tcPr>
                </a:tc>
                <a:tc>
                  <a:txBody>
                    <a:bodyPr/>
                    <a:lstStyle/>
                    <a:p>
                      <a:r>
                        <a:rPr lang="en-US" sz="2800" b="1" dirty="0">
                          <a:solidFill>
                            <a:schemeClr val="accent2"/>
                          </a:solidFill>
                        </a:rPr>
                        <a:t>Net Exports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xmlns:mv="urn:schemas-microsoft-com:mac:vml" xmlns:mc="http://schemas.openxmlformats.org/markup-compatibility/2006" val="2118791442"/>
                  </a:ext>
                </a:extLst>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a:xfrm>
            <a:off x="457200" y="0"/>
            <a:ext cx="8229600" cy="1527175"/>
          </a:xfrm>
        </p:spPr>
        <p:txBody>
          <a:bodyPr/>
          <a:lstStyle/>
          <a:p>
            <a:r>
              <a:rPr lang="en-US" altLang="en-US" dirty="0">
                <a:latin typeface="Helvetica Neue" pitchFamily="3" charset="0"/>
                <a:cs typeface="Arial" panose="020B0604020202020204" pitchFamily="34" charset="0"/>
              </a:rPr>
              <a:t>Practice What You Know</a:t>
            </a:r>
            <a:r>
              <a:rPr lang="en-US" dirty="0"/>
              <a:t>—</a:t>
            </a:r>
            <a:r>
              <a:rPr lang="en-US" altLang="en-US" dirty="0">
                <a:latin typeface="Helvetica Neue" pitchFamily="3" charset="0"/>
                <a:cs typeface="Arial" panose="020B0604020202020204" pitchFamily="34" charset="0"/>
              </a:rPr>
              <a:t>3 </a:t>
            </a:r>
          </a:p>
        </p:txBody>
      </p:sp>
      <p:sp>
        <p:nvSpPr>
          <p:cNvPr id="53251" name="Content Placeholder 2"/>
          <p:cNvSpPr>
            <a:spLocks noGrp="1"/>
          </p:cNvSpPr>
          <p:nvPr>
            <p:ph idx="1"/>
          </p:nvPr>
        </p:nvSpPr>
        <p:spPr>
          <a:xfrm>
            <a:off x="457200" y="1712913"/>
            <a:ext cx="8229600" cy="4895850"/>
          </a:xfrm>
        </p:spPr>
        <p:txBody>
          <a:bodyPr/>
          <a:lstStyle/>
          <a:p>
            <a:r>
              <a:rPr lang="en-US" altLang="en-US" dirty="0">
                <a:latin typeface="Helvetica Neue" pitchFamily="3" charset="0"/>
                <a:cs typeface="Arial" panose="020B0604020202020204" pitchFamily="34" charset="0"/>
              </a:rPr>
              <a:t>What is the biggest component of GDP?</a:t>
            </a:r>
          </a:p>
          <a:p>
            <a:pPr marL="971550" lvl="1" indent="-514350">
              <a:buFont typeface="Calibri" panose="020F0502020204030204" pitchFamily="34" charset="0"/>
              <a:buAutoNum type="alphaUcPeriod"/>
            </a:pPr>
            <a:r>
              <a:rPr lang="en-US" altLang="en-US" dirty="0">
                <a:latin typeface="Helvetica Neue" pitchFamily="3" charset="0"/>
                <a:cs typeface="Arial" panose="020B0604020202020204" pitchFamily="34" charset="0"/>
              </a:rPr>
              <a:t>consumption [C]</a:t>
            </a:r>
          </a:p>
          <a:p>
            <a:pPr marL="971550" lvl="1" indent="-514350">
              <a:buFont typeface="Calibri" panose="020F0502020204030204" pitchFamily="34" charset="0"/>
              <a:buAutoNum type="alphaUcPeriod"/>
            </a:pPr>
            <a:r>
              <a:rPr lang="en-US" altLang="en-US" dirty="0">
                <a:latin typeface="Helvetica Neue" pitchFamily="3" charset="0"/>
                <a:cs typeface="Arial" panose="020B0604020202020204" pitchFamily="34" charset="0"/>
              </a:rPr>
              <a:t>investment [I]</a:t>
            </a:r>
          </a:p>
          <a:p>
            <a:pPr marL="971550" lvl="1" indent="-514350">
              <a:buFont typeface="Calibri" panose="020F0502020204030204" pitchFamily="34" charset="0"/>
              <a:buAutoNum type="alphaUcPeriod"/>
            </a:pPr>
            <a:r>
              <a:rPr lang="en-US" altLang="en-US" dirty="0">
                <a:latin typeface="Helvetica Neue" pitchFamily="3" charset="0"/>
                <a:cs typeface="Arial" panose="020B0604020202020204" pitchFamily="34" charset="0"/>
              </a:rPr>
              <a:t>government purchases [G]</a:t>
            </a:r>
          </a:p>
          <a:p>
            <a:pPr marL="971550" lvl="1" indent="-514350">
              <a:buFont typeface="Calibri" panose="020F0502020204030204" pitchFamily="34" charset="0"/>
              <a:buAutoNum type="alphaUcPeriod"/>
            </a:pPr>
            <a:r>
              <a:rPr lang="en-US" altLang="en-US" dirty="0">
                <a:latin typeface="Helvetica Neue" pitchFamily="3" charset="0"/>
                <a:cs typeface="Arial" panose="020B0604020202020204" pitchFamily="34" charset="0"/>
              </a:rPr>
              <a:t>net exports [NX]</a:t>
            </a:r>
          </a:p>
        </p:txBody>
      </p:sp>
      <p:sp>
        <p:nvSpPr>
          <p:cNvPr id="4" name="Rectangle 3" descr="Correct answer: A, consumption [C]"/>
          <p:cNvSpPr>
            <a:spLocks noChangeArrowheads="1"/>
          </p:cNvSpPr>
          <p:nvPr/>
        </p:nvSpPr>
        <p:spPr bwMode="auto">
          <a:xfrm>
            <a:off x="798251" y="2887474"/>
            <a:ext cx="4005243" cy="665953"/>
          </a:xfrm>
          <a:prstGeom prst="rect">
            <a:avLst/>
          </a:prstGeom>
          <a:noFill/>
          <a:ln w="38100">
            <a:solidFill>
              <a:srgbClr val="669900"/>
            </a:solidFill>
            <a:miter lim="800000"/>
            <a:headEnd/>
            <a:tailEnd/>
          </a:ln>
          <a:effectLst>
            <a:outerShdw blurRad="400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prstTxWarp prst="textNoShape">
              <a:avLst/>
            </a:prstTxWarp>
          </a:bodyPr>
          <a:lstStyle/>
          <a:p>
            <a:pPr algn="ctr" eaLnBrk="1" hangingPunct="1"/>
            <a:endParaRPr lang="en-US">
              <a:solidFill>
                <a:srgbClr val="FFFFFF"/>
              </a:solidFill>
            </a:endParaRPr>
          </a:p>
        </p:txBody>
      </p:sp>
    </p:spTree>
    <p:extLst>
      <p:ext uri="{BB962C8B-B14F-4D97-AF65-F5344CB8AC3E}">
        <p14:creationId xmlns:p14="http://schemas.microsoft.com/office/powerpoint/2010/main" val="195411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0"/>
            <a:ext cx="8229600" cy="1527175"/>
          </a:xfrm>
        </p:spPr>
        <p:txBody>
          <a:bodyPr/>
          <a:lstStyle/>
          <a:p>
            <a:r>
              <a:rPr lang="en-US" altLang="en-US">
                <a:latin typeface="Helvetica Neue" pitchFamily="3" charset="0"/>
                <a:cs typeface="Arial" panose="020B0604020202020204" pitchFamily="34" charset="0"/>
              </a:rPr>
              <a:t>Misconception</a:t>
            </a:r>
          </a:p>
        </p:txBody>
      </p:sp>
      <p:sp>
        <p:nvSpPr>
          <p:cNvPr id="14339" name="Content Placeholder 2"/>
          <p:cNvSpPr>
            <a:spLocks noGrp="1"/>
          </p:cNvSpPr>
          <p:nvPr>
            <p:ph idx="1"/>
          </p:nvPr>
        </p:nvSpPr>
        <p:spPr>
          <a:xfrm>
            <a:off x="457200" y="1712913"/>
            <a:ext cx="8229600" cy="4895850"/>
          </a:xfrm>
        </p:spPr>
        <p:txBody>
          <a:bodyPr/>
          <a:lstStyle/>
          <a:p>
            <a:pPr eaLnBrk="1" hangingPunct="1"/>
            <a:r>
              <a:rPr lang="en-US" altLang="en-US" sz="2800" dirty="0">
                <a:latin typeface="Helvetica Neue" pitchFamily="3" charset="0"/>
                <a:cs typeface="Arial" panose="020B0604020202020204" pitchFamily="34" charset="0"/>
              </a:rPr>
              <a:t>Misconception:</a:t>
            </a:r>
          </a:p>
          <a:p>
            <a:pPr lvl="1" eaLnBrk="1" hangingPunct="1"/>
            <a:r>
              <a:rPr lang="en-US" altLang="en-US" sz="2400" dirty="0">
                <a:latin typeface="Helvetica Neue" pitchFamily="3" charset="0"/>
                <a:cs typeface="Arial" panose="020B0604020202020204" pitchFamily="34" charset="0"/>
              </a:rPr>
              <a:t>There is no reliable way to determine how well an entire economy is performing.</a:t>
            </a:r>
            <a:endParaRPr lang="en-US" altLang="en-US" sz="2800" dirty="0">
              <a:latin typeface="Helvetica Neue" pitchFamily="3" charset="0"/>
              <a:cs typeface="Arial" panose="020B0604020202020204" pitchFamily="34" charset="0"/>
            </a:endParaRPr>
          </a:p>
          <a:p>
            <a:pPr eaLnBrk="1" hangingPunct="1"/>
            <a:r>
              <a:rPr lang="en-US" altLang="en-US" sz="2800" dirty="0">
                <a:latin typeface="Helvetica Neue" pitchFamily="3" charset="0"/>
                <a:cs typeface="Arial" panose="020B0604020202020204" pitchFamily="34" charset="0"/>
              </a:rPr>
              <a:t>Economists often disagree about the state of our economy.</a:t>
            </a:r>
          </a:p>
          <a:p>
            <a:pPr eaLnBrk="1" hangingPunct="1"/>
            <a:r>
              <a:rPr lang="en-US" altLang="en-US" sz="2800" dirty="0">
                <a:latin typeface="Helvetica Neue" pitchFamily="3" charset="0"/>
                <a:cs typeface="Arial" panose="020B0604020202020204" pitchFamily="34" charset="0"/>
              </a:rPr>
              <a:t>However, </a:t>
            </a:r>
            <a:r>
              <a:rPr lang="en-US" altLang="en-US" sz="2800" dirty="0">
                <a:latin typeface="Arial" panose="020B0604020202020204" pitchFamily="34" charset="0"/>
                <a:cs typeface="Arial" panose="020B0604020202020204" pitchFamily="34" charset="0"/>
              </a:rPr>
              <a:t>there is an objective and reliable measure of macroeconomic performance—and this is the primary focus of this chapter.</a:t>
            </a:r>
            <a:endParaRPr lang="en-US" altLang="en-US" sz="2800" dirty="0">
              <a:latin typeface="Helvetica Neue" pitchFamily="3"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0"/>
            <a:ext cx="8513763" cy="1527175"/>
          </a:xfrm>
        </p:spPr>
        <p:txBody>
          <a:bodyPr/>
          <a:lstStyle/>
          <a:p>
            <a:r>
              <a:rPr lang="en-US" altLang="en-US">
                <a:latin typeface="Helvetica Neue" pitchFamily="3" charset="0"/>
                <a:cs typeface="Arial" panose="020B0604020202020204" pitchFamily="34" charset="0"/>
              </a:rPr>
              <a:t>Composition of U.S. GDP, 2015</a:t>
            </a:r>
            <a:br>
              <a:rPr lang="en-US" altLang="en-US">
                <a:latin typeface="Helvetica Neue" pitchFamily="3" charset="0"/>
                <a:cs typeface="Arial" panose="020B0604020202020204" pitchFamily="34" charset="0"/>
              </a:rPr>
            </a:br>
            <a:r>
              <a:rPr lang="en-US" altLang="en-US" sz="3200">
                <a:latin typeface="Helvetica Neue" pitchFamily="3" charset="0"/>
                <a:cs typeface="Arial" panose="020B0604020202020204" pitchFamily="34" charset="0"/>
              </a:rPr>
              <a:t>Billions of Dollars</a:t>
            </a:r>
          </a:p>
        </p:txBody>
      </p:sp>
      <p:pic>
        <p:nvPicPr>
          <p:cNvPr id="4" name="Picture 3" descr="PRINECOMA2_TABLE06.04.jpg"/>
          <p:cNvPicPr>
            <a:picLocks noChangeAspect="1"/>
          </p:cNvPicPr>
          <p:nvPr/>
        </p:nvPicPr>
        <p:blipFill>
          <a:blip r:embed="rId3"/>
          <a:srcRect b="2688"/>
          <a:stretch>
            <a:fillRect/>
          </a:stretch>
        </p:blipFill>
        <p:spPr>
          <a:xfrm>
            <a:off x="2258761" y="1673918"/>
            <a:ext cx="4626478" cy="5120578"/>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0"/>
            <a:ext cx="8229600" cy="1527175"/>
          </a:xfrm>
        </p:spPr>
        <p:txBody>
          <a:bodyPr/>
          <a:lstStyle/>
          <a:p>
            <a:r>
              <a:rPr lang="en-US" altLang="en-US">
                <a:latin typeface="Helvetica Neue" pitchFamily="3" charset="0"/>
                <a:cs typeface="Arial" panose="020B0604020202020204" pitchFamily="34" charset="0"/>
              </a:rPr>
              <a:t>Consumption</a:t>
            </a:r>
          </a:p>
        </p:txBody>
      </p:sp>
      <p:pic>
        <p:nvPicPr>
          <p:cNvPr id="32773" name="Picture 6" descr="I:\DirkTextbookN\Jpegs(All)\Macro Ch19-33\ch06\05_PRINECOMA_CH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4873" y="4724204"/>
            <a:ext cx="202247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Diagram 1"/>
          <p:cNvGraphicFramePr/>
          <p:nvPr>
            <p:extLst>
              <p:ext uri="{D42A27DB-BD31-4B8C-83A1-F6EECF244321}">
                <p14:modId xmlns:p14="http://schemas.microsoft.com/office/powerpoint/2010/main" val="1160292565"/>
              </p:ext>
            </p:extLst>
          </p:nvPr>
        </p:nvGraphicFramePr>
        <p:xfrm>
          <a:off x="622080" y="1917504"/>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5" descr="I:\DirkTextbookN\Jpegs(All)\Macro Ch19-33\ch06\09_PRINECOMA_CH06.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36532" y="1747739"/>
            <a:ext cx="1755775"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457200" y="0"/>
            <a:ext cx="8229600" cy="1527175"/>
          </a:xfrm>
        </p:spPr>
        <p:txBody>
          <a:bodyPr/>
          <a:lstStyle/>
          <a:p>
            <a:r>
              <a:rPr lang="en-US" altLang="en-US">
                <a:latin typeface="Helvetica Neue" pitchFamily="3" charset="0"/>
                <a:cs typeface="Arial" panose="020B0604020202020204" pitchFamily="34" charset="0"/>
              </a:rPr>
              <a:t>Investment</a:t>
            </a:r>
          </a:p>
        </p:txBody>
      </p:sp>
      <p:sp>
        <p:nvSpPr>
          <p:cNvPr id="33795" name="Content Placeholder 2"/>
          <p:cNvSpPr>
            <a:spLocks noGrp="1"/>
          </p:cNvSpPr>
          <p:nvPr>
            <p:ph idx="1"/>
          </p:nvPr>
        </p:nvSpPr>
        <p:spPr>
          <a:xfrm>
            <a:off x="457200" y="1712913"/>
            <a:ext cx="8229600" cy="4895850"/>
          </a:xfrm>
        </p:spPr>
        <p:txBody>
          <a:bodyPr/>
          <a:lstStyle/>
          <a:p>
            <a:pPr eaLnBrk="1" hangingPunct="1">
              <a:defRPr/>
            </a:pPr>
            <a:r>
              <a:rPr lang="en-US" altLang="en-US" sz="2800" dirty="0">
                <a:latin typeface="Helvetica Neue" pitchFamily="3" charset="0"/>
              </a:rPr>
              <a:t>Investment</a:t>
            </a:r>
          </a:p>
          <a:p>
            <a:pPr lvl="1" eaLnBrk="1" hangingPunct="1">
              <a:defRPr/>
            </a:pPr>
            <a:r>
              <a:rPr lang="en-US" altLang="en-US" sz="2400" dirty="0">
                <a:latin typeface="Helvetica Neue" pitchFamily="3" charset="0"/>
              </a:rPr>
              <a:t>Capital purchases</a:t>
            </a:r>
          </a:p>
          <a:p>
            <a:pPr lvl="1" eaLnBrk="1" hangingPunct="1">
              <a:defRPr/>
            </a:pPr>
            <a:r>
              <a:rPr lang="en-US" altLang="en-US" sz="2400" dirty="0">
                <a:latin typeface="Helvetica Neue" pitchFamily="3" charset="0"/>
              </a:rPr>
              <a:t>Changes in business inventories</a:t>
            </a:r>
          </a:p>
          <a:p>
            <a:pPr lvl="1" eaLnBrk="1" hangingPunct="1">
              <a:defRPr/>
            </a:pPr>
            <a:r>
              <a:rPr lang="en-US" altLang="en-US" sz="2400" dirty="0">
                <a:latin typeface="Helvetica Neue" pitchFamily="3" charset="0"/>
              </a:rPr>
              <a:t>New residential housing</a:t>
            </a:r>
          </a:p>
          <a:p>
            <a:pPr eaLnBrk="1" hangingPunct="1">
              <a:defRPr/>
            </a:pPr>
            <a:r>
              <a:rPr lang="en-US" altLang="en-US" sz="2800" dirty="0">
                <a:solidFill>
                  <a:prstClr val="black"/>
                </a:solidFill>
                <a:latin typeface="Helvetica Neue" pitchFamily="3" charset="0"/>
              </a:rPr>
              <a:t>Investment does </a:t>
            </a:r>
            <a:r>
              <a:rPr lang="en-US" altLang="en-US" sz="2800" i="1" dirty="0">
                <a:solidFill>
                  <a:prstClr val="black"/>
                </a:solidFill>
                <a:latin typeface="Helvetica Neue" pitchFamily="3" charset="0"/>
              </a:rPr>
              <a:t>not</a:t>
            </a:r>
            <a:r>
              <a:rPr lang="en-US" altLang="en-US" sz="2800" dirty="0">
                <a:solidFill>
                  <a:prstClr val="black"/>
                </a:solidFill>
                <a:latin typeface="Helvetica Neue" pitchFamily="3" charset="0"/>
              </a:rPr>
              <a:t> include purchases of stocks and bonds</a:t>
            </a:r>
          </a:p>
          <a:p>
            <a:pPr marL="457200" lvl="1" indent="0" eaLnBrk="1" hangingPunct="1">
              <a:buFont typeface="Arial" panose="020B0604020202020204" pitchFamily="34" charset="0"/>
              <a:buNone/>
              <a:defRPr/>
            </a:pPr>
            <a:endParaRPr lang="en-US" altLang="en-US" sz="2400" dirty="0">
              <a:latin typeface="Helvetica Neue" pitchFamily="3"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457200" y="0"/>
            <a:ext cx="8229600" cy="1527175"/>
          </a:xfrm>
        </p:spPr>
        <p:txBody>
          <a:bodyPr/>
          <a:lstStyle/>
          <a:p>
            <a:r>
              <a:rPr lang="en-US" altLang="en-US" dirty="0">
                <a:latin typeface="Helvetica Neue" pitchFamily="3" charset="0"/>
                <a:cs typeface="Arial" panose="020B0604020202020204" pitchFamily="34" charset="0"/>
              </a:rPr>
              <a:t>Government Purchases</a:t>
            </a:r>
          </a:p>
        </p:txBody>
      </p:sp>
      <p:sp>
        <p:nvSpPr>
          <p:cNvPr id="67587" name="Content Placeholder 2"/>
          <p:cNvSpPr>
            <a:spLocks noGrp="1"/>
          </p:cNvSpPr>
          <p:nvPr>
            <p:ph idx="1"/>
          </p:nvPr>
        </p:nvSpPr>
        <p:spPr>
          <a:xfrm>
            <a:off x="457200" y="1712913"/>
            <a:ext cx="8229600" cy="4895850"/>
          </a:xfrm>
        </p:spPr>
        <p:txBody>
          <a:bodyPr/>
          <a:lstStyle/>
          <a:p>
            <a:pPr eaLnBrk="1" hangingPunct="1"/>
            <a:r>
              <a:rPr lang="en-US" altLang="en-US" sz="3200" dirty="0">
                <a:latin typeface="Helvetica Neue" pitchFamily="3" charset="0"/>
                <a:cs typeface="Arial" panose="020B0604020202020204" pitchFamily="34" charset="0"/>
              </a:rPr>
              <a:t>Government purchases</a:t>
            </a:r>
          </a:p>
          <a:p>
            <a:pPr lvl="1" eaLnBrk="1" hangingPunct="1"/>
            <a:r>
              <a:rPr lang="en-US" altLang="en-US" sz="2800" dirty="0">
                <a:latin typeface="Helvetica Neue" pitchFamily="3" charset="0"/>
                <a:cs typeface="Arial" panose="020B0604020202020204" pitchFamily="34" charset="0"/>
              </a:rPr>
              <a:t>Spending by state, local, and federal governments on goods and services</a:t>
            </a:r>
          </a:p>
          <a:p>
            <a:pPr eaLnBrk="1" hangingPunct="1"/>
            <a:endParaRPr lang="en-US" altLang="en-US" sz="3200" dirty="0">
              <a:latin typeface="Helvetica Neue" pitchFamily="3" charset="0"/>
              <a:cs typeface="Arial" panose="020B0604020202020204" pitchFamily="34" charset="0"/>
            </a:endParaRPr>
          </a:p>
          <a:p>
            <a:pPr eaLnBrk="1" hangingPunct="1"/>
            <a:endParaRPr lang="en-US" altLang="en-US" sz="3200" dirty="0">
              <a:latin typeface="Helvetica Neue" pitchFamily="3" charset="0"/>
              <a:cs typeface="Arial" panose="020B0604020202020204" pitchFamily="34" charset="0"/>
            </a:endParaRPr>
          </a:p>
          <a:p>
            <a:pPr eaLnBrk="1" hangingPunct="1"/>
            <a:endParaRPr lang="en-US" altLang="en-US" sz="3200" dirty="0">
              <a:latin typeface="Helvetica Neue" pitchFamily="3" charset="0"/>
              <a:cs typeface="Arial" panose="020B0604020202020204" pitchFamily="34" charset="0"/>
            </a:endParaRPr>
          </a:p>
          <a:p>
            <a:pPr marL="0" indent="0" eaLnBrk="1" hangingPunct="1">
              <a:buNone/>
            </a:pPr>
            <a:endParaRPr lang="en-US" altLang="en-US" sz="3200" dirty="0">
              <a:latin typeface="Helvetica Neue" pitchFamily="3" charset="0"/>
              <a:cs typeface="Arial" panose="020B0604020202020204" pitchFamily="34" charset="0"/>
            </a:endParaRPr>
          </a:p>
          <a:p>
            <a:pPr eaLnBrk="1" hangingPunct="1"/>
            <a:r>
              <a:rPr lang="en-US" altLang="en-US" sz="3200" dirty="0">
                <a:latin typeface="Helvetica Neue" pitchFamily="3" charset="0"/>
                <a:cs typeface="Arial" panose="020B0604020202020204" pitchFamily="34" charset="0"/>
              </a:rPr>
              <a:t>Transfer payments are </a:t>
            </a:r>
            <a:r>
              <a:rPr lang="en-US" altLang="en-US" sz="3200" b="1" dirty="0">
                <a:latin typeface="Helvetica Neue" pitchFamily="3" charset="0"/>
                <a:cs typeface="Arial" panose="020B0604020202020204" pitchFamily="34" charset="0"/>
              </a:rPr>
              <a:t>not</a:t>
            </a:r>
            <a:r>
              <a:rPr lang="en-US" altLang="en-US" sz="3200" dirty="0">
                <a:latin typeface="Helvetica Neue" pitchFamily="3" charset="0"/>
                <a:cs typeface="Arial" panose="020B0604020202020204" pitchFamily="34" charset="0"/>
              </a:rPr>
              <a:t> included</a:t>
            </a:r>
          </a:p>
        </p:txBody>
      </p:sp>
      <p:pic>
        <p:nvPicPr>
          <p:cNvPr id="34820" name="Picture 6" descr="I:\DirkTextbookN\Jpegs(All)\JpegsBatch3LateJuly2012\iStock_000019833890Small.jpg"/>
          <p:cNvPicPr>
            <a:picLocks noChangeAspect="1" noChangeArrowheads="1"/>
          </p:cNvPicPr>
          <p:nvPr/>
        </p:nvPicPr>
        <p:blipFill>
          <a:blip r:embed="rId3">
            <a:extLst>
              <a:ext uri="{28A0092B-C50C-407E-A947-70E740481C1C}">
                <a14:useLocalDpi xmlns:a14="http://schemas.microsoft.com/office/drawing/2010/main" val="0"/>
              </a:ext>
            </a:extLst>
          </a:blip>
          <a:srcRect l="13496" t="16788" r="9764" b="15268"/>
          <a:stretch>
            <a:fillRect/>
          </a:stretch>
        </p:blipFill>
        <p:spPr bwMode="auto">
          <a:xfrm>
            <a:off x="3320043" y="3433542"/>
            <a:ext cx="2503914" cy="2070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58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75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457200" y="0"/>
            <a:ext cx="8229600" cy="1527175"/>
          </a:xfrm>
        </p:spPr>
        <p:txBody>
          <a:bodyPr/>
          <a:lstStyle/>
          <a:p>
            <a:r>
              <a:rPr lang="en-US" altLang="en-US">
                <a:latin typeface="Helvetica Neue" pitchFamily="3" charset="0"/>
                <a:cs typeface="Arial" panose="020B0604020202020204" pitchFamily="34" charset="0"/>
              </a:rPr>
              <a:t>Net Exports</a:t>
            </a:r>
          </a:p>
        </p:txBody>
      </p:sp>
      <p:sp>
        <p:nvSpPr>
          <p:cNvPr id="35843" name="Content Placeholder 2"/>
          <p:cNvSpPr>
            <a:spLocks noGrp="1"/>
          </p:cNvSpPr>
          <p:nvPr>
            <p:ph idx="1"/>
          </p:nvPr>
        </p:nvSpPr>
        <p:spPr>
          <a:xfrm>
            <a:off x="228600" y="1727200"/>
            <a:ext cx="8686800" cy="4895850"/>
          </a:xfrm>
        </p:spPr>
        <p:txBody>
          <a:bodyPr/>
          <a:lstStyle/>
          <a:p>
            <a:pPr eaLnBrk="1" hangingPunct="1"/>
            <a:r>
              <a:rPr lang="en-US" altLang="en-US" sz="3200" dirty="0">
                <a:latin typeface="Helvetica Neue" pitchFamily="3" charset="0"/>
                <a:cs typeface="Arial" panose="020B0604020202020204" pitchFamily="34" charset="0"/>
              </a:rPr>
              <a:t>Net Exports (NX)</a:t>
            </a:r>
          </a:p>
          <a:p>
            <a:pPr lvl="1" eaLnBrk="1" hangingPunct="1"/>
            <a:r>
              <a:rPr lang="en-US" altLang="en-US" sz="2800" dirty="0">
                <a:latin typeface="Helvetica Neue" pitchFamily="3" charset="0"/>
                <a:cs typeface="Arial" panose="020B0604020202020204" pitchFamily="34" charset="0"/>
              </a:rPr>
              <a:t>Exports minus imports</a:t>
            </a:r>
          </a:p>
          <a:p>
            <a:pPr lvl="2" eaLnBrk="1" hangingPunct="1"/>
            <a:r>
              <a:rPr lang="en-US" altLang="en-US" sz="2000" dirty="0">
                <a:latin typeface="Helvetica Neue" pitchFamily="3" charset="0"/>
                <a:ea typeface="Helvetica Neue" pitchFamily="3" charset="0"/>
                <a:cs typeface="Helvetica Neue" pitchFamily="3" charset="0"/>
              </a:rPr>
              <a:t>If imports &gt; exports </a:t>
            </a:r>
            <a:r>
              <a:rPr lang="en-US" altLang="en-US" sz="2000" dirty="0">
                <a:latin typeface="Helvetica Neue" pitchFamily="3" charset="0"/>
                <a:ea typeface="Helvetica Neue" pitchFamily="3" charset="0"/>
                <a:cs typeface="Times New Roman" panose="02020603050405020304" pitchFamily="18" charset="0"/>
              </a:rPr>
              <a:t>→ </a:t>
            </a:r>
            <a:r>
              <a:rPr lang="en-US" altLang="en-US" sz="2000" dirty="0">
                <a:latin typeface="Helvetica Neue" pitchFamily="3" charset="0"/>
                <a:ea typeface="Helvetica Neue" pitchFamily="3" charset="0"/>
                <a:cs typeface="Helvetica Neue" pitchFamily="3" charset="0"/>
              </a:rPr>
              <a:t>NX &lt; 0 </a:t>
            </a:r>
            <a:r>
              <a:rPr lang="en-US" altLang="en-US" sz="2000" dirty="0">
                <a:latin typeface="Helvetica Neue" pitchFamily="3" charset="0"/>
                <a:ea typeface="Helvetica Neue" pitchFamily="3" charset="0"/>
                <a:cs typeface="Times New Roman" panose="02020603050405020304" pitchFamily="18" charset="0"/>
              </a:rPr>
              <a:t>→ Trade deficit</a:t>
            </a:r>
            <a:endParaRPr lang="en-US" altLang="en-US" sz="2000" dirty="0">
              <a:latin typeface="Helvetica Neue" pitchFamily="3" charset="0"/>
              <a:ea typeface="Helvetica Neue" pitchFamily="3" charset="0"/>
              <a:cs typeface="Helvetica Neue" pitchFamily="3" charset="0"/>
            </a:endParaRPr>
          </a:p>
          <a:p>
            <a:pPr lvl="2" eaLnBrk="1" hangingPunct="1"/>
            <a:r>
              <a:rPr lang="en-US" altLang="en-US" sz="2000" dirty="0">
                <a:latin typeface="Helvetica Neue" pitchFamily="3" charset="0"/>
                <a:ea typeface="Helvetica Neue" pitchFamily="3" charset="0"/>
                <a:cs typeface="Helvetica Neue" pitchFamily="3" charset="0"/>
              </a:rPr>
              <a:t>If exports &gt; imports </a:t>
            </a:r>
            <a:r>
              <a:rPr lang="en-US" altLang="en-US" sz="2000" dirty="0">
                <a:latin typeface="Helvetica Neue" pitchFamily="3" charset="0"/>
                <a:ea typeface="Helvetica Neue" pitchFamily="3" charset="0"/>
                <a:cs typeface="Times New Roman" panose="02020603050405020304" pitchFamily="18" charset="0"/>
              </a:rPr>
              <a:t>→ </a:t>
            </a:r>
            <a:r>
              <a:rPr lang="en-US" altLang="en-US" sz="2000" dirty="0">
                <a:latin typeface="Helvetica Neue" pitchFamily="3" charset="0"/>
                <a:ea typeface="Helvetica Neue" pitchFamily="3" charset="0"/>
                <a:cs typeface="Helvetica Neue" pitchFamily="3" charset="0"/>
              </a:rPr>
              <a:t>NX &gt; 0 </a:t>
            </a:r>
            <a:r>
              <a:rPr lang="en-US" altLang="en-US" sz="2000" dirty="0">
                <a:latin typeface="Helvetica Neue" pitchFamily="3" charset="0"/>
                <a:ea typeface="Helvetica Neue" pitchFamily="3" charset="0"/>
                <a:cs typeface="Times New Roman" panose="02020603050405020304" pitchFamily="18" charset="0"/>
              </a:rPr>
              <a:t>→ Trade surplus</a:t>
            </a:r>
            <a:endParaRPr lang="en-US" altLang="en-US" sz="2000" dirty="0">
              <a:latin typeface="Helvetica Neue" pitchFamily="3" charset="0"/>
              <a:ea typeface="Helvetica Neue" pitchFamily="3" charset="0"/>
              <a:cs typeface="Helvetica Neue" pitchFamily="3" charset="0"/>
            </a:endParaRPr>
          </a:p>
          <a:p>
            <a:pPr eaLnBrk="1" hangingPunct="1"/>
            <a:r>
              <a:rPr lang="en-US" altLang="en-US" sz="3200" dirty="0">
                <a:latin typeface="Helvetica Neue" pitchFamily="3" charset="0"/>
                <a:cs typeface="Arial" panose="020B0604020202020204" pitchFamily="34" charset="0"/>
              </a:rPr>
              <a:t>NX represents a small fraction of total GDP</a:t>
            </a:r>
          </a:p>
          <a:p>
            <a:pPr eaLnBrk="1" hangingPunct="1"/>
            <a:r>
              <a:rPr lang="en-US" altLang="en-US" sz="3200" dirty="0">
                <a:latin typeface="Helvetica Neue" pitchFamily="3" charset="0"/>
                <a:cs typeface="Arial" panose="020B0604020202020204" pitchFamily="34" charset="0"/>
              </a:rPr>
              <a:t>Is it bad to be in a trade deficit?</a:t>
            </a:r>
          </a:p>
          <a:p>
            <a:pPr lvl="1" eaLnBrk="1" hangingPunct="1"/>
            <a:r>
              <a:rPr lang="en-US" altLang="en-US" sz="2800" dirty="0">
                <a:latin typeface="Helvetica Neue" pitchFamily="3" charset="0"/>
                <a:cs typeface="Arial" panose="020B0604020202020204" pitchFamily="34" charset="0"/>
              </a:rPr>
              <a:t>Not necessarily</a:t>
            </a:r>
          </a:p>
          <a:p>
            <a:pPr lvl="1" eaLnBrk="1" hangingPunct="1"/>
            <a:r>
              <a:rPr lang="en-US" altLang="en-US" sz="2800" dirty="0">
                <a:latin typeface="Helvetica Neue" pitchFamily="3" charset="0"/>
                <a:cs typeface="Arial" panose="020B0604020202020204" pitchFamily="34" charset="0"/>
              </a:rPr>
              <a:t>More imports means more goods and services for people in this country</a:t>
            </a:r>
          </a:p>
          <a:p>
            <a:pPr lvl="1" eaLnBrk="1" hangingPunct="1"/>
            <a:endParaRPr lang="en-US" altLang="en-US" sz="2400" dirty="0">
              <a:latin typeface="Helvetica Neue" pitchFamily="3"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84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84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84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84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58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457200" y="0"/>
            <a:ext cx="8229600" cy="1527175"/>
          </a:xfrm>
        </p:spPr>
        <p:txBody>
          <a:bodyPr/>
          <a:lstStyle/>
          <a:p>
            <a:r>
              <a:rPr lang="en-US" altLang="en-US" dirty="0">
                <a:latin typeface="Helvetica Neue" pitchFamily="3" charset="0"/>
                <a:cs typeface="Arial" panose="020B0604020202020204" pitchFamily="34" charset="0"/>
              </a:rPr>
              <a:t>Real GDP: Adjusting GDP</a:t>
            </a:r>
            <a:br>
              <a:rPr lang="en-US" altLang="en-US" dirty="0">
                <a:latin typeface="Helvetica Neue" pitchFamily="3" charset="0"/>
                <a:cs typeface="Arial" panose="020B0604020202020204" pitchFamily="34" charset="0"/>
              </a:rPr>
            </a:br>
            <a:r>
              <a:rPr lang="en-US" altLang="en-US" dirty="0">
                <a:latin typeface="Helvetica Neue" pitchFamily="3" charset="0"/>
                <a:cs typeface="Arial" panose="020B0604020202020204" pitchFamily="34" charset="0"/>
              </a:rPr>
              <a:t> for Price Changes</a:t>
            </a:r>
          </a:p>
        </p:txBody>
      </p:sp>
      <p:sp>
        <p:nvSpPr>
          <p:cNvPr id="36867" name="Content Placeholder 2"/>
          <p:cNvSpPr>
            <a:spLocks noGrp="1"/>
          </p:cNvSpPr>
          <p:nvPr>
            <p:ph idx="1"/>
          </p:nvPr>
        </p:nvSpPr>
        <p:spPr>
          <a:xfrm>
            <a:off x="469900" y="1649413"/>
            <a:ext cx="8229600" cy="5208587"/>
          </a:xfrm>
        </p:spPr>
        <p:txBody>
          <a:bodyPr/>
          <a:lstStyle/>
          <a:p>
            <a:pPr eaLnBrk="1" hangingPunct="1"/>
            <a:r>
              <a:rPr lang="en-US" altLang="en-US" sz="2700" dirty="0">
                <a:latin typeface="Helvetica Neue" pitchFamily="3" charset="0"/>
                <a:cs typeface="Arial" panose="020B0604020202020204" pitchFamily="34" charset="0"/>
              </a:rPr>
              <a:t>Nominal GDP</a:t>
            </a:r>
          </a:p>
          <a:p>
            <a:pPr lvl="1" eaLnBrk="1" hangingPunct="1"/>
            <a:r>
              <a:rPr lang="en-US" altLang="en-US" sz="2400" dirty="0">
                <a:latin typeface="Helvetica Neue" pitchFamily="3" charset="0"/>
                <a:cs typeface="Arial" panose="020B0604020202020204" pitchFamily="34" charset="0"/>
              </a:rPr>
              <a:t>GDP measured in current prices</a:t>
            </a:r>
            <a:endParaRPr lang="en-US" altLang="en-US" sz="2700" dirty="0">
              <a:latin typeface="Helvetica Neue" pitchFamily="3" charset="0"/>
              <a:cs typeface="Arial" panose="020B0604020202020204" pitchFamily="34" charset="0"/>
            </a:endParaRPr>
          </a:p>
          <a:p>
            <a:pPr eaLnBrk="1" hangingPunct="1"/>
            <a:r>
              <a:rPr lang="en-US" altLang="en-US" sz="2700" dirty="0">
                <a:latin typeface="Helvetica Neue" pitchFamily="3" charset="0"/>
                <a:cs typeface="Arial" panose="020B0604020202020204" pitchFamily="34" charset="0"/>
              </a:rPr>
              <a:t>Real GDP</a:t>
            </a:r>
          </a:p>
          <a:p>
            <a:pPr lvl="1" eaLnBrk="1" hangingPunct="1"/>
            <a:r>
              <a:rPr lang="en-US" altLang="en-US" sz="2400" dirty="0">
                <a:latin typeface="Helvetica Neue" pitchFamily="3" charset="0"/>
                <a:cs typeface="Arial" panose="020B0604020202020204" pitchFamily="34" charset="0"/>
              </a:rPr>
              <a:t>GDP measure with prices held constant over time</a:t>
            </a:r>
          </a:p>
          <a:p>
            <a:pPr eaLnBrk="1" hangingPunct="1"/>
            <a:r>
              <a:rPr lang="en-US" altLang="en-US" sz="2700" dirty="0">
                <a:latin typeface="Helvetica Neue" pitchFamily="3" charset="0"/>
                <a:cs typeface="Arial" panose="020B0604020202020204" pitchFamily="34" charset="0"/>
              </a:rPr>
              <a:t>Price level</a:t>
            </a:r>
          </a:p>
          <a:p>
            <a:pPr lvl="1" eaLnBrk="1" hangingPunct="1"/>
            <a:r>
              <a:rPr lang="en-US" altLang="en-US" sz="2400" dirty="0">
                <a:latin typeface="Helvetica Neue" pitchFamily="3" charset="0"/>
                <a:cs typeface="Arial" panose="020B0604020202020204" pitchFamily="34" charset="0"/>
              </a:rPr>
              <a:t>An index to measure prices of goods and services in an economy</a:t>
            </a:r>
          </a:p>
          <a:p>
            <a:pPr lvl="2" eaLnBrk="1" hangingPunct="1"/>
            <a:r>
              <a:rPr lang="en-US" altLang="en-US" sz="2000" dirty="0">
                <a:latin typeface="Helvetica Neue" pitchFamily="3" charset="0"/>
                <a:ea typeface="Helvetica Neue" pitchFamily="3" charset="0"/>
                <a:cs typeface="Helvetica Neue" pitchFamily="3" charset="0"/>
              </a:rPr>
              <a:t>GDP deflator</a:t>
            </a:r>
          </a:p>
          <a:p>
            <a:pPr lvl="3" eaLnBrk="1" hangingPunct="1"/>
            <a:r>
              <a:rPr lang="en-US" altLang="en-US" dirty="0">
                <a:latin typeface="Helvetica Neue" pitchFamily="3" charset="0"/>
                <a:ea typeface="Helvetica Neue" pitchFamily="3" charset="0"/>
                <a:cs typeface="Helvetica Neue" pitchFamily="3" charset="0"/>
              </a:rPr>
              <a:t>Price level index that includes prices of final goods and services in GDP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6867">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686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8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457200" y="0"/>
            <a:ext cx="8229600" cy="1527175"/>
          </a:xfrm>
        </p:spPr>
        <p:txBody>
          <a:bodyPr/>
          <a:lstStyle/>
          <a:p>
            <a:r>
              <a:rPr lang="en-US" altLang="en-US" dirty="0">
                <a:latin typeface="Helvetica Neue" pitchFamily="3" charset="0"/>
                <a:cs typeface="Arial" panose="020B0604020202020204" pitchFamily="34" charset="0"/>
              </a:rPr>
              <a:t>Practice What You Know</a:t>
            </a:r>
            <a:r>
              <a:rPr lang="en-US" dirty="0"/>
              <a:t>—</a:t>
            </a:r>
            <a:r>
              <a:rPr lang="en-US" altLang="en-US" dirty="0">
                <a:latin typeface="Helvetica Neue" pitchFamily="3" charset="0"/>
                <a:cs typeface="Arial" panose="020B0604020202020204" pitchFamily="34" charset="0"/>
              </a:rPr>
              <a:t>4 </a:t>
            </a:r>
          </a:p>
        </p:txBody>
      </p:sp>
      <p:sp>
        <p:nvSpPr>
          <p:cNvPr id="53251" name="Content Placeholder 2"/>
          <p:cNvSpPr>
            <a:spLocks noGrp="1"/>
          </p:cNvSpPr>
          <p:nvPr>
            <p:ph idx="1"/>
          </p:nvPr>
        </p:nvSpPr>
        <p:spPr>
          <a:xfrm>
            <a:off x="457200" y="1712913"/>
            <a:ext cx="8229600" cy="4895850"/>
          </a:xfrm>
        </p:spPr>
        <p:txBody>
          <a:bodyPr/>
          <a:lstStyle/>
          <a:p>
            <a:r>
              <a:rPr lang="en-US" altLang="en-US" dirty="0">
                <a:latin typeface="Helvetica Neue" pitchFamily="3" charset="0"/>
                <a:cs typeface="Arial" panose="020B0604020202020204" pitchFamily="34" charset="0"/>
              </a:rPr>
              <a:t>How is real GDP different from nominal GDP?</a:t>
            </a:r>
          </a:p>
          <a:p>
            <a:pPr marL="971550" lvl="1" indent="-514350">
              <a:buFont typeface="Calibri" panose="020F0502020204030204" pitchFamily="34" charset="0"/>
              <a:buAutoNum type="alphaUcPeriod"/>
            </a:pPr>
            <a:r>
              <a:rPr lang="en-US" altLang="en-US" sz="3000" dirty="0">
                <a:latin typeface="Helvetica Neue" pitchFamily="3" charset="0"/>
                <a:cs typeface="Arial" panose="020B0604020202020204" pitchFamily="34" charset="0"/>
              </a:rPr>
              <a:t>Real GDP is adjusted for inflation, and nominal GDP is just measured in current prices.</a:t>
            </a:r>
          </a:p>
          <a:p>
            <a:pPr marL="971550" lvl="1" indent="-514350">
              <a:buFont typeface="Calibri" panose="020F0502020204030204" pitchFamily="34" charset="0"/>
              <a:buAutoNum type="alphaUcPeriod"/>
            </a:pPr>
            <a:r>
              <a:rPr lang="en-US" altLang="en-US" sz="3000" dirty="0">
                <a:latin typeface="Helvetica Neue" pitchFamily="3" charset="0"/>
                <a:cs typeface="Arial" panose="020B0604020202020204" pitchFamily="34" charset="0"/>
              </a:rPr>
              <a:t>Real GDP includes goods and services, and nominal GDP only includes goods.</a:t>
            </a:r>
          </a:p>
          <a:p>
            <a:pPr marL="971550" lvl="1" indent="-514350">
              <a:buFont typeface="Calibri" panose="020F0502020204030204" pitchFamily="34" charset="0"/>
              <a:buAutoNum type="alphaUcPeriod"/>
            </a:pPr>
            <a:r>
              <a:rPr lang="en-US" altLang="en-US" sz="3000" dirty="0">
                <a:latin typeface="Helvetica Neue" pitchFamily="3" charset="0"/>
                <a:cs typeface="Arial" panose="020B0604020202020204" pitchFamily="34" charset="0"/>
              </a:rPr>
              <a:t>Real GDP averages income over time, and nominal GDP is just for this year.</a:t>
            </a:r>
          </a:p>
        </p:txBody>
      </p:sp>
      <p:sp>
        <p:nvSpPr>
          <p:cNvPr id="4" name="Rectangle 3" descr="Correct answer: A, Real GDP is adjusted for inflation, and nominal GDP is just measured in current prices."/>
          <p:cNvSpPr>
            <a:spLocks noChangeArrowheads="1"/>
          </p:cNvSpPr>
          <p:nvPr/>
        </p:nvSpPr>
        <p:spPr bwMode="auto">
          <a:xfrm>
            <a:off x="869688" y="2916049"/>
            <a:ext cx="7617087" cy="1470214"/>
          </a:xfrm>
          <a:prstGeom prst="rect">
            <a:avLst/>
          </a:prstGeom>
          <a:noFill/>
          <a:ln w="38100">
            <a:solidFill>
              <a:srgbClr val="669900"/>
            </a:solidFill>
            <a:miter lim="800000"/>
            <a:headEnd/>
            <a:tailEnd/>
          </a:ln>
          <a:effectLst>
            <a:outerShdw blurRad="400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prstTxWarp prst="textNoShape">
              <a:avLst/>
            </a:prstTxWarp>
          </a:bodyPr>
          <a:lstStyle/>
          <a:p>
            <a:pPr algn="ctr" eaLnBrk="1" hangingPunct="1"/>
            <a:endParaRPr lang="en-US">
              <a:solidFill>
                <a:srgbClr val="FFFFFF"/>
              </a:solidFill>
            </a:endParaRPr>
          </a:p>
        </p:txBody>
      </p:sp>
    </p:spTree>
    <p:extLst>
      <p:ext uri="{BB962C8B-B14F-4D97-AF65-F5344CB8AC3E}">
        <p14:creationId xmlns:p14="http://schemas.microsoft.com/office/powerpoint/2010/main" val="2147111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3" descr="graph.eps"/>
          <p:cNvPicPr>
            <a:picLocks noChangeAspect="1"/>
          </p:cNvPicPr>
          <p:nvPr/>
        </p:nvPicPr>
        <p:blipFill>
          <a:blip r:embed="rId3"/>
          <a:srcRect b="3416"/>
          <a:stretch>
            <a:fillRect/>
          </a:stretch>
        </p:blipFill>
        <p:spPr bwMode="auto">
          <a:xfrm>
            <a:off x="304800" y="1851026"/>
            <a:ext cx="8534400"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inflation.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26363" y="2865438"/>
            <a:ext cx="449262" cy="577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Title 5"/>
          <p:cNvSpPr>
            <a:spLocks noGrp="1"/>
          </p:cNvSpPr>
          <p:nvPr>
            <p:ph type="title"/>
          </p:nvPr>
        </p:nvSpPr>
        <p:spPr>
          <a:xfrm>
            <a:off x="457200" y="0"/>
            <a:ext cx="8229600" cy="1527175"/>
          </a:xfrm>
        </p:spPr>
        <p:txBody>
          <a:bodyPr/>
          <a:lstStyle/>
          <a:p>
            <a:r>
              <a:rPr lang="en-US" altLang="x-none">
                <a:latin typeface="Helvetica Neue" charset="0"/>
                <a:ea typeface="MS PGothic" charset="-128"/>
              </a:rPr>
              <a:t>U.S. Nominal and Real GDP</a:t>
            </a:r>
            <a:endParaRPr lang="en-US" altLang="x-none">
              <a:latin typeface="Arial" charset="0"/>
              <a:ea typeface="MS PGothic" charset="-128"/>
            </a:endParaRPr>
          </a:p>
        </p:txBody>
      </p:sp>
    </p:spTree>
    <p:extLst>
      <p:ext uri="{BB962C8B-B14F-4D97-AF65-F5344CB8AC3E}">
        <p14:creationId xmlns:p14="http://schemas.microsoft.com/office/powerpoint/2010/main" val="15102031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457200" y="0"/>
            <a:ext cx="8229600" cy="1527175"/>
          </a:xfrm>
        </p:spPr>
        <p:txBody>
          <a:bodyPr/>
          <a:lstStyle/>
          <a:p>
            <a:r>
              <a:rPr lang="en-US" altLang="en-US">
                <a:latin typeface="Helvetica Neue" pitchFamily="3" charset="0"/>
                <a:cs typeface="Arial" panose="020B0604020202020204" pitchFamily="34" charset="0"/>
              </a:rPr>
              <a:t>U.S. Nominal GDP and Price Level, 2006–2015</a:t>
            </a:r>
          </a:p>
        </p:txBody>
      </p:sp>
      <p:pic>
        <p:nvPicPr>
          <p:cNvPr id="4" name="Picture 3" descr="PRINECOMA2_TABLE06.05.jpg"/>
          <p:cNvPicPr>
            <a:picLocks noChangeAspect="1"/>
          </p:cNvPicPr>
          <p:nvPr/>
        </p:nvPicPr>
        <p:blipFill>
          <a:blip r:embed="rId3"/>
          <a:srcRect b="3440"/>
          <a:stretch>
            <a:fillRect/>
          </a:stretch>
        </p:blipFill>
        <p:spPr>
          <a:xfrm>
            <a:off x="2188542" y="1704819"/>
            <a:ext cx="4766916" cy="5042055"/>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a:xfrm>
            <a:off x="457200" y="0"/>
            <a:ext cx="8229600" cy="1527175"/>
          </a:xfrm>
        </p:spPr>
        <p:txBody>
          <a:bodyPr/>
          <a:lstStyle/>
          <a:p>
            <a:r>
              <a:rPr lang="en-US" altLang="x-none">
                <a:latin typeface="Helvetica Neue" charset="0"/>
                <a:ea typeface="MS PGothic" charset="-128"/>
              </a:rPr>
              <a:t>Finding Real GDP</a:t>
            </a:r>
          </a:p>
        </p:txBody>
      </p:sp>
      <p:sp>
        <p:nvSpPr>
          <p:cNvPr id="39939" name="Content Placeholder 2"/>
          <p:cNvSpPr>
            <a:spLocks noGrp="1"/>
          </p:cNvSpPr>
          <p:nvPr>
            <p:ph idx="1"/>
          </p:nvPr>
        </p:nvSpPr>
        <p:spPr>
          <a:xfrm>
            <a:off x="457200" y="1712913"/>
            <a:ext cx="8229600" cy="4895850"/>
          </a:xfrm>
        </p:spPr>
        <p:txBody>
          <a:bodyPr/>
          <a:lstStyle/>
          <a:p>
            <a:pPr marL="514350" indent="-514350" eaLnBrk="1" hangingPunct="1">
              <a:buFont typeface="Calibri" charset="0"/>
              <a:buAutoNum type="arabicPeriod"/>
            </a:pPr>
            <a:r>
              <a:rPr lang="en-US" altLang="x-none" sz="2800" dirty="0">
                <a:latin typeface="Helvetica Neue" charset="0"/>
                <a:ea typeface="MS PGothic" charset="-128"/>
              </a:rPr>
              <a:t>Remove current prices from nominal GDP data</a:t>
            </a:r>
          </a:p>
          <a:p>
            <a:pPr lvl="1" eaLnBrk="1" hangingPunct="1"/>
            <a:r>
              <a:rPr lang="en-US" altLang="x-none" sz="2400" dirty="0">
                <a:latin typeface="Helvetica Neue" charset="0"/>
                <a:ea typeface="MS PGothic" charset="-128"/>
              </a:rPr>
              <a:t>Divide nominal GDP by the contemporaneous price level</a:t>
            </a:r>
          </a:p>
          <a:p>
            <a:pPr marL="514350" indent="-514350" eaLnBrk="1" hangingPunct="1">
              <a:buFont typeface="Calibri" charset="0"/>
              <a:buAutoNum type="arabicPeriod"/>
            </a:pPr>
            <a:r>
              <a:rPr lang="en-US" altLang="x-none" sz="2800" dirty="0">
                <a:latin typeface="Helvetica Neue" charset="0"/>
                <a:ea typeface="MS PGothic" charset="-128"/>
              </a:rPr>
              <a:t>Convert to constant base year prices</a:t>
            </a:r>
          </a:p>
          <a:p>
            <a:pPr lvl="1" eaLnBrk="1" hangingPunct="1"/>
            <a:r>
              <a:rPr lang="en-US" altLang="x-none" sz="2400" dirty="0">
                <a:latin typeface="Helvetica Neue" charset="0"/>
                <a:ea typeface="MS PGothic" charset="-128"/>
              </a:rPr>
              <a:t>Multiply by the base year price level (100)</a:t>
            </a:r>
            <a:endParaRPr lang="en-US" altLang="x-none" sz="2000" dirty="0">
              <a:latin typeface="Helvetica Neue" charset="0"/>
              <a:ea typeface="MS PGothic" charset="-128"/>
            </a:endParaRPr>
          </a:p>
        </p:txBody>
      </p:sp>
      <p:graphicFrame>
        <p:nvGraphicFramePr>
          <p:cNvPr id="39940" name="Object 6"/>
          <p:cNvGraphicFramePr>
            <a:graphicFrameLocks noChangeAspect="1"/>
          </p:cNvGraphicFramePr>
          <p:nvPr/>
        </p:nvGraphicFramePr>
        <p:xfrm>
          <a:off x="1066800" y="4800600"/>
          <a:ext cx="6604000" cy="1320800"/>
        </p:xfrm>
        <a:graphic>
          <a:graphicData uri="http://schemas.openxmlformats.org/presentationml/2006/ole">
            <mc:AlternateContent xmlns:mc="http://schemas.openxmlformats.org/markup-compatibility/2006">
              <mc:Choice xmlns:v="urn:schemas-microsoft-com:vml" Requires="v">
                <p:oleObj spid="_x0000_s6165" name="Equation" r:id="rId4" imgW="2095500" imgH="431800" progId="Equation.3">
                  <p:embed/>
                </p:oleObj>
              </mc:Choice>
              <mc:Fallback>
                <p:oleObj name="Equation" r:id="rId4" imgW="2095500" imgH="431800" progId="Equation.3">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4800600"/>
                        <a:ext cx="6604000" cy="132080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7"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11311471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99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939">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99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0"/>
            <a:ext cx="8229600" cy="1527175"/>
          </a:xfrm>
        </p:spPr>
        <p:txBody>
          <a:bodyPr/>
          <a:lstStyle/>
          <a:p>
            <a:r>
              <a:rPr lang="en-US" altLang="en-US" dirty="0">
                <a:latin typeface="Helvetica Neue" pitchFamily="3" charset="0"/>
                <a:cs typeface="Arial" panose="020B0604020202020204" pitchFamily="34" charset="0"/>
              </a:rPr>
              <a:t>Big Questions</a:t>
            </a:r>
          </a:p>
        </p:txBody>
      </p:sp>
      <p:sp>
        <p:nvSpPr>
          <p:cNvPr id="7171" name="Content Placeholder 2"/>
          <p:cNvSpPr>
            <a:spLocks noGrp="1"/>
          </p:cNvSpPr>
          <p:nvPr>
            <p:ph idx="1"/>
          </p:nvPr>
        </p:nvSpPr>
        <p:spPr>
          <a:xfrm>
            <a:off x="457200" y="1712913"/>
            <a:ext cx="8229600" cy="4895850"/>
          </a:xfrm>
        </p:spPr>
        <p:txBody>
          <a:bodyPr/>
          <a:lstStyle/>
          <a:p>
            <a:pPr marL="514350" indent="-514350">
              <a:buFont typeface="Calibri" panose="020F0502020204030204" pitchFamily="34" charset="0"/>
              <a:buAutoNum type="arabicPeriod"/>
            </a:pPr>
            <a:r>
              <a:rPr lang="en-US" altLang="en-US" sz="3000" dirty="0">
                <a:latin typeface="Arial" panose="020B0604020202020204" pitchFamily="34" charset="0"/>
                <a:cs typeface="Arial" panose="020B0604020202020204" pitchFamily="34" charset="0"/>
              </a:rPr>
              <a:t>How is macroeconomics different from microeconomics?</a:t>
            </a:r>
          </a:p>
          <a:p>
            <a:pPr marL="514350" indent="-514350">
              <a:buFont typeface="Calibri" panose="020F0502020204030204" pitchFamily="34" charset="0"/>
              <a:buAutoNum type="arabicPeriod"/>
            </a:pPr>
            <a:endParaRPr lang="en-US" altLang="en-US" sz="3000" dirty="0">
              <a:latin typeface="Arial" panose="020B0604020202020204" pitchFamily="34" charset="0"/>
              <a:cs typeface="Arial" panose="020B0604020202020204" pitchFamily="34" charset="0"/>
            </a:endParaRPr>
          </a:p>
          <a:p>
            <a:pPr marL="514350" indent="-514350">
              <a:buFont typeface="Calibri" panose="020F0502020204030204" pitchFamily="34" charset="0"/>
              <a:buAutoNum type="arabicPeriod"/>
            </a:pPr>
            <a:r>
              <a:rPr lang="en-US" altLang="en-US" sz="3000" dirty="0">
                <a:latin typeface="Arial" panose="020B0604020202020204" pitchFamily="34" charset="0"/>
                <a:cs typeface="Arial" panose="020B0604020202020204" pitchFamily="34" charset="0"/>
              </a:rPr>
              <a:t>What does GDP tell us about the economy?</a:t>
            </a:r>
          </a:p>
          <a:p>
            <a:pPr marL="514350" indent="-514350">
              <a:buFont typeface="Calibri" panose="020F0502020204030204" pitchFamily="34" charset="0"/>
              <a:buAutoNum type="arabicPeriod"/>
            </a:pPr>
            <a:endParaRPr lang="en-US" altLang="en-US" sz="3000" dirty="0">
              <a:latin typeface="Arial" panose="020B0604020202020204" pitchFamily="34" charset="0"/>
              <a:cs typeface="Arial" panose="020B0604020202020204" pitchFamily="34" charset="0"/>
            </a:endParaRPr>
          </a:p>
          <a:p>
            <a:pPr marL="514350" indent="-514350">
              <a:buFont typeface="Calibri" panose="020F0502020204030204" pitchFamily="34" charset="0"/>
              <a:buAutoNum type="arabicPeriod"/>
            </a:pPr>
            <a:r>
              <a:rPr lang="en-US" altLang="en-US" sz="3000" dirty="0">
                <a:latin typeface="Arial" panose="020B0604020202020204" pitchFamily="34" charset="0"/>
                <a:cs typeface="Arial" panose="020B0604020202020204" pitchFamily="34" charset="0"/>
              </a:rPr>
              <a:t>How is GDP computed?</a:t>
            </a:r>
          </a:p>
          <a:p>
            <a:pPr marL="514350" indent="-514350">
              <a:buFont typeface="Calibri" panose="020F0502020204030204" pitchFamily="34" charset="0"/>
              <a:buAutoNum type="arabicPeriod"/>
            </a:pPr>
            <a:endParaRPr lang="en-US" altLang="en-US" sz="3000" dirty="0">
              <a:latin typeface="Arial" panose="020B0604020202020204" pitchFamily="34" charset="0"/>
              <a:cs typeface="Arial" panose="020B0604020202020204" pitchFamily="34" charset="0"/>
            </a:endParaRPr>
          </a:p>
          <a:p>
            <a:pPr marL="514350" indent="-514350">
              <a:buFont typeface="Calibri" panose="020F0502020204030204" pitchFamily="34" charset="0"/>
              <a:buAutoNum type="arabicPeriod"/>
            </a:pPr>
            <a:r>
              <a:rPr lang="en-US" altLang="en-US" sz="3000" dirty="0">
                <a:latin typeface="Arial" panose="020B0604020202020204" pitchFamily="34" charset="0"/>
                <a:cs typeface="Arial" panose="020B0604020202020204" pitchFamily="34" charset="0"/>
              </a:rPr>
              <a:t>What are some shortcomings of GDP data?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a:xfrm>
            <a:off x="457200" y="0"/>
            <a:ext cx="8229600" cy="1527175"/>
          </a:xfrm>
        </p:spPr>
        <p:txBody>
          <a:bodyPr/>
          <a:lstStyle/>
          <a:p>
            <a:r>
              <a:rPr lang="en-US" altLang="en-US" dirty="0">
                <a:latin typeface="Helvetica Neue" pitchFamily="3" charset="0"/>
                <a:cs typeface="Arial" panose="020B0604020202020204" pitchFamily="34" charset="0"/>
              </a:rPr>
              <a:t>Finding Real GDP:</a:t>
            </a:r>
            <a:br>
              <a:rPr lang="en-US" altLang="en-US" dirty="0">
                <a:latin typeface="Helvetica Neue" pitchFamily="3" charset="0"/>
                <a:cs typeface="Arial" panose="020B0604020202020204" pitchFamily="34" charset="0"/>
              </a:rPr>
            </a:br>
            <a:r>
              <a:rPr lang="en-US" altLang="en-US" dirty="0">
                <a:latin typeface="Helvetica Neue" pitchFamily="3" charset="0"/>
                <a:cs typeface="Arial" panose="020B0604020202020204" pitchFamily="34" charset="0"/>
              </a:rPr>
              <a:t>An Example</a:t>
            </a:r>
            <a:endParaRPr lang="en-US" altLang="x-none" dirty="0">
              <a:latin typeface="Helvetica Neue" charset="0"/>
              <a:ea typeface="MS PGothic" charset="-128"/>
            </a:endParaRPr>
          </a:p>
        </p:txBody>
      </p:sp>
      <p:sp>
        <p:nvSpPr>
          <p:cNvPr id="40963" name="Content Placeholder 2"/>
          <p:cNvSpPr>
            <a:spLocks noGrp="1"/>
          </p:cNvSpPr>
          <p:nvPr>
            <p:ph idx="1"/>
          </p:nvPr>
        </p:nvSpPr>
        <p:spPr>
          <a:xfrm>
            <a:off x="457200" y="1712913"/>
            <a:ext cx="8229600" cy="4895850"/>
          </a:xfrm>
        </p:spPr>
        <p:txBody>
          <a:bodyPr/>
          <a:lstStyle/>
          <a:p>
            <a:pPr eaLnBrk="1" hangingPunct="1"/>
            <a:r>
              <a:rPr lang="en-US" altLang="x-none" sz="2800" dirty="0">
                <a:latin typeface="Helvetica Neue" charset="0"/>
                <a:ea typeface="MS PGothic" charset="-128"/>
              </a:rPr>
              <a:t>Find real GDP for 2014</a:t>
            </a:r>
          </a:p>
          <a:p>
            <a:pPr lvl="1" eaLnBrk="1" hangingPunct="1"/>
            <a:r>
              <a:rPr lang="en-US" altLang="ja-JP" sz="2400" dirty="0">
                <a:latin typeface="Helvetica Neue" charset="0"/>
                <a:ea typeface="MS PGothic" charset="-128"/>
              </a:rPr>
              <a:t>Plug numbers from Table 6.5 into the equation</a:t>
            </a:r>
          </a:p>
          <a:p>
            <a:pPr lvl="1" eaLnBrk="1" hangingPunct="1"/>
            <a:r>
              <a:rPr lang="en-US" altLang="x-none" sz="2400" dirty="0">
                <a:latin typeface="Helvetica Neue" charset="0"/>
                <a:ea typeface="MS PGothic" charset="-128"/>
              </a:rPr>
              <a:t>Use </a:t>
            </a:r>
            <a:r>
              <a:rPr lang="en-US" altLang="x-none" sz="2400" i="1" dirty="0">
                <a:latin typeface="Helvetica Neue" charset="0"/>
                <a:ea typeface="MS PGothic" charset="-128"/>
              </a:rPr>
              <a:t>t </a:t>
            </a:r>
            <a:r>
              <a:rPr lang="en-US" altLang="x-none" sz="2400" dirty="0">
                <a:latin typeface="Helvetica Neue" charset="0"/>
                <a:ea typeface="MS PGothic" charset="-128"/>
              </a:rPr>
              <a:t>= 2014</a:t>
            </a:r>
          </a:p>
          <a:p>
            <a:pPr lvl="1" eaLnBrk="1" hangingPunct="1"/>
            <a:endParaRPr lang="en-US" altLang="x-none" sz="2400" dirty="0">
              <a:latin typeface="Helvetica Neue" charset="0"/>
              <a:ea typeface="MS PGothic" charset="-128"/>
            </a:endParaRPr>
          </a:p>
          <a:p>
            <a:pPr lvl="1" eaLnBrk="1" hangingPunct="1"/>
            <a:endParaRPr lang="en-US" altLang="x-none" sz="2400" dirty="0">
              <a:latin typeface="Helvetica Neue" charset="0"/>
              <a:ea typeface="MS PGothic" charset="-128"/>
            </a:endParaRPr>
          </a:p>
          <a:p>
            <a:pPr lvl="1" eaLnBrk="1" hangingPunct="1"/>
            <a:endParaRPr lang="en-US" altLang="x-none" sz="2400" dirty="0">
              <a:latin typeface="Helvetica Neue" charset="0"/>
              <a:ea typeface="MS PGothic" charset="-128"/>
            </a:endParaRPr>
          </a:p>
          <a:p>
            <a:pPr lvl="1" eaLnBrk="1" hangingPunct="1"/>
            <a:endParaRPr lang="en-US" altLang="x-none" sz="2400" dirty="0">
              <a:latin typeface="Helvetica Neue" charset="0"/>
              <a:ea typeface="MS PGothic" charset="-128"/>
            </a:endParaRPr>
          </a:p>
          <a:p>
            <a:pPr lvl="1" eaLnBrk="1" hangingPunct="1"/>
            <a:endParaRPr lang="en-US" altLang="x-none" sz="2400" dirty="0">
              <a:latin typeface="Helvetica Neue" charset="0"/>
              <a:ea typeface="MS PGothic" charset="-128"/>
            </a:endParaRPr>
          </a:p>
          <a:p>
            <a:pPr lvl="1" eaLnBrk="1" hangingPunct="1"/>
            <a:endParaRPr lang="en-US" altLang="x-none" sz="2400" dirty="0">
              <a:latin typeface="Helvetica Neue" charset="0"/>
              <a:ea typeface="MS PGothic" charset="-128"/>
            </a:endParaRPr>
          </a:p>
          <a:p>
            <a:pPr lvl="1" eaLnBrk="1" hangingPunct="1"/>
            <a:endParaRPr lang="en-US" altLang="x-none" sz="2400" dirty="0">
              <a:latin typeface="Helvetica Neue" charset="0"/>
              <a:ea typeface="MS PGothic" charset="-128"/>
            </a:endParaRPr>
          </a:p>
          <a:p>
            <a:pPr lvl="1" eaLnBrk="1" hangingPunct="1"/>
            <a:r>
              <a:rPr lang="en-US" altLang="x-none" sz="2400" dirty="0">
                <a:latin typeface="Helvetica Neue" charset="0"/>
                <a:ea typeface="MS PGothic" charset="-128"/>
              </a:rPr>
              <a:t>2014 real GDP in 2009 prices</a:t>
            </a:r>
            <a:endParaRPr lang="en-US" altLang="x-none" sz="2000" dirty="0">
              <a:latin typeface="Helvetica Neue" charset="0"/>
              <a:ea typeface="MS PGothic" charset="-128"/>
            </a:endParaRPr>
          </a:p>
          <a:p>
            <a:pPr lvl="1" eaLnBrk="1" hangingPunct="1"/>
            <a:endParaRPr lang="en-US" altLang="x-none" sz="2400" b="1" dirty="0">
              <a:latin typeface="Helvetica Neue" charset="0"/>
              <a:ea typeface="MS PGothic" charset="-128"/>
            </a:endParaRPr>
          </a:p>
        </p:txBody>
      </p:sp>
      <p:graphicFrame>
        <p:nvGraphicFramePr>
          <p:cNvPr id="40965" name="Object 6"/>
          <p:cNvGraphicFramePr>
            <a:graphicFrameLocks noChangeAspect="1"/>
          </p:cNvGraphicFramePr>
          <p:nvPr/>
        </p:nvGraphicFramePr>
        <p:xfrm>
          <a:off x="1320800" y="3543300"/>
          <a:ext cx="4813300" cy="962025"/>
        </p:xfrm>
        <a:graphic>
          <a:graphicData uri="http://schemas.openxmlformats.org/presentationml/2006/ole">
            <mc:AlternateContent xmlns:mc="http://schemas.openxmlformats.org/markup-compatibility/2006">
              <mc:Choice xmlns:v="urn:schemas-microsoft-com:vml" Requires="v">
                <p:oleObj spid="_x0000_s8214" name="Equation" r:id="rId4" imgW="2095500" imgH="431800" progId="Equation.3">
                  <p:embed/>
                </p:oleObj>
              </mc:Choice>
              <mc:Fallback>
                <p:oleObj name="Equation" r:id="rId4" imgW="2095500" imgH="431800" progId="Equation.3">
                  <p:embed/>
                  <p:pic>
                    <p:nvPicPr>
                      <p:cNvPr id="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0800" y="3543300"/>
                        <a:ext cx="4813300" cy="962025"/>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7" dir="2700000" algn="ctr" rotWithShape="0">
                                <a:srgbClr val="000000">
                                  <a:alpha val="74997"/>
                                </a:srgbClr>
                              </a:outerShdw>
                            </a:effectLst>
                          </a14:hiddenEffects>
                        </a:ext>
                      </a:extLst>
                    </p:spPr>
                  </p:pic>
                </p:oleObj>
              </mc:Fallback>
            </mc:AlternateContent>
          </a:graphicData>
        </a:graphic>
      </p:graphicFrame>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89050" y="4691063"/>
            <a:ext cx="6565900" cy="1003300"/>
          </a:xfrm>
          <a:prstGeom prst="rect">
            <a:avLst/>
          </a:prstGeom>
        </p:spPr>
      </p:pic>
    </p:spTree>
    <p:extLst>
      <p:ext uri="{BB962C8B-B14F-4D97-AF65-F5344CB8AC3E}">
        <p14:creationId xmlns:p14="http://schemas.microsoft.com/office/powerpoint/2010/main" val="19809163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6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6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096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altLang="en-US" dirty="0">
                <a:latin typeface="Helvetica Neue" pitchFamily="3" charset="0"/>
                <a:cs typeface="Arial" panose="020B0604020202020204" pitchFamily="34" charset="0"/>
              </a:rPr>
              <a:t>Growth Rates</a:t>
            </a:r>
            <a:r>
              <a:rPr lang="en-US" dirty="0"/>
              <a:t>—</a:t>
            </a:r>
            <a:r>
              <a:rPr lang="en-US" altLang="en-US" dirty="0">
                <a:latin typeface="Helvetica Neue" pitchFamily="3" charset="0"/>
                <a:cs typeface="Arial" panose="020B0604020202020204" pitchFamily="34" charset="0"/>
              </a:rPr>
              <a:t>1 </a:t>
            </a:r>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228600" y="1727236"/>
                <a:ext cx="8686800" cy="4896248"/>
              </a:xfrm>
            </p:spPr>
            <p:txBody>
              <a:bodyPr/>
              <a:lstStyle/>
              <a:p>
                <a:r>
                  <a:rPr lang="en-US" sz="2800" dirty="0"/>
                  <a:t>Growth rates</a:t>
                </a:r>
              </a:p>
              <a:p>
                <a:pPr lvl="1">
                  <a:lnSpc>
                    <a:spcPct val="150000"/>
                  </a:lnSpc>
                  <a:spcBef>
                    <a:spcPts val="0"/>
                  </a:spcBef>
                </a:pPr>
                <a:r>
                  <a:rPr lang="en-US" sz="2400" dirty="0"/>
                  <a:t>Calculated using a percent change formula</a:t>
                </a:r>
              </a:p>
              <a:p>
                <a:pPr marL="457200" lvl="1" indent="0">
                  <a:lnSpc>
                    <a:spcPct val="150000"/>
                  </a:lnSpc>
                  <a:spcBef>
                    <a:spcPts val="0"/>
                  </a:spcBef>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 =</m:t>
                      </m:r>
                      <m:f>
                        <m:fPr>
                          <m:ctrlPr>
                            <a:rPr lang="en-US" sz="2400" b="0" i="1" smtClean="0">
                              <a:latin typeface="Cambria Math" charset="0"/>
                              <a:ea typeface="Cambria Math" panose="02040503050406030204" pitchFamily="18" charset="0"/>
                            </a:rPr>
                          </m:ctrlPr>
                        </m:fPr>
                        <m:num>
                          <m:sSub>
                            <m:sSubPr>
                              <m:ctrlPr>
                                <a:rPr lang="en-US" sz="2400" b="0" i="1" smtClean="0">
                                  <a:latin typeface="Cambria Math"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𝑣𝑎𝑙𝑢𝑒</m:t>
                              </m:r>
                            </m:e>
                            <m:sub>
                              <m:r>
                                <a:rPr lang="en-US" sz="2400" b="0" i="1" smtClean="0">
                                  <a:latin typeface="Cambria Math" panose="02040503050406030204" pitchFamily="18" charset="0"/>
                                  <a:ea typeface="Cambria Math" panose="02040503050406030204" pitchFamily="18" charset="0"/>
                                </a:rPr>
                                <m:t>𝑡</m:t>
                              </m:r>
                            </m:sub>
                          </m:sSub>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𝑣𝑎𝑙𝑢𝑒</m:t>
                              </m:r>
                            </m:e>
                            <m:sub>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−1</m:t>
                              </m:r>
                            </m:sub>
                          </m:sSub>
                        </m:num>
                        <m:den>
                          <m:sSub>
                            <m:sSubPr>
                              <m:ctrlPr>
                                <a:rPr lang="en-US" sz="2400" b="0" i="1" smtClean="0">
                                  <a:latin typeface="Cambria Math"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𝑣𝑎𝑙𝑢𝑒</m:t>
                              </m:r>
                            </m:e>
                            <m:sub>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−1</m:t>
                              </m:r>
                            </m:sub>
                          </m:sSub>
                        </m:den>
                      </m:f>
                      <m:r>
                        <a:rPr lang="en-US" sz="2400" b="0" i="1" smtClean="0">
                          <a:latin typeface="Cambria Math" panose="02040503050406030204" pitchFamily="18" charset="0"/>
                          <a:ea typeface="Cambria Math" panose="02040503050406030204" pitchFamily="18" charset="0"/>
                        </a:rPr>
                        <m:t>×100</m:t>
                      </m:r>
                    </m:oMath>
                  </m:oMathPara>
                </a14:m>
                <a:endParaRPr lang="en-US" sz="2400" dirty="0"/>
              </a:p>
              <a:p>
                <a:pPr lvl="1">
                  <a:lnSpc>
                    <a:spcPct val="150000"/>
                  </a:lnSpc>
                  <a:spcBef>
                    <a:spcPts val="0"/>
                  </a:spcBef>
                </a:pPr>
                <a:r>
                  <a:rPr lang="en-US" sz="2400" dirty="0"/>
                  <a:t>Nominal GDP growth in 2012</a:t>
                </a:r>
                <a14:m>
                  <m:oMath xmlns:m="http://schemas.openxmlformats.org/officeDocument/2006/math">
                    <m:r>
                      <a:rPr lang="en-US" sz="2400" b="0" i="0" smtClean="0">
                        <a:latin typeface="Cambria Math" panose="02040503050406030204" pitchFamily="18" charset="0"/>
                      </a:rPr>
                      <m:t> =</m:t>
                    </m:r>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𝑁𝑜𝑚𝑖𝑛𝑎𝑙</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𝐺𝐷𝑃</m:t>
                    </m:r>
                  </m:oMath>
                </a14:m>
                <a:endParaRPr lang="en-US" sz="2400" b="0" dirty="0">
                  <a:ea typeface="Cambria Math" panose="02040503050406030204" pitchFamily="18" charset="0"/>
                </a:endParaRPr>
              </a:p>
              <a:p>
                <a:pPr marL="457200" lvl="1" indent="0">
                  <a:lnSpc>
                    <a:spcPct val="150000"/>
                  </a:lnSpc>
                  <a:spcBef>
                    <a:spcPts val="0"/>
                  </a:spcBef>
                  <a:buNone/>
                </a:pPr>
                <a:r>
                  <a:rPr lang="en-US" sz="2400" dirty="0"/>
                  <a:t>	</a:t>
                </a:r>
                <a14:m>
                  <m:oMath xmlns:m="http://schemas.openxmlformats.org/officeDocument/2006/math">
                    <m:r>
                      <a:rPr lang="en-US" sz="2400" b="0" i="0" smtClean="0">
                        <a:latin typeface="Cambria Math" panose="02040503050406030204" pitchFamily="18" charset="0"/>
                      </a:rPr>
                      <m:t>=</m:t>
                    </m:r>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𝑖𝑛</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𝐺𝐷𝑃</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𝑓𝑟𝑜𝑚</m:t>
                    </m:r>
                    <m:r>
                      <a:rPr lang="en-US" sz="2400" b="0" i="1" smtClean="0">
                        <a:latin typeface="Cambria Math" panose="02040503050406030204" pitchFamily="18" charset="0"/>
                        <a:ea typeface="Cambria Math" panose="02040503050406030204" pitchFamily="18" charset="0"/>
                      </a:rPr>
                      <m:t> 2011 </m:t>
                    </m:r>
                    <m:r>
                      <a:rPr lang="en-US" sz="2400" b="0" i="1" smtClean="0">
                        <a:latin typeface="Cambria Math" panose="02040503050406030204" pitchFamily="18" charset="0"/>
                        <a:ea typeface="Cambria Math" panose="02040503050406030204" pitchFamily="18" charset="0"/>
                      </a:rPr>
                      <m:t>𝑡𝑜</m:t>
                    </m:r>
                    <m:r>
                      <a:rPr lang="en-US" sz="2400" b="0" i="1" smtClean="0">
                        <a:latin typeface="Cambria Math" panose="02040503050406030204" pitchFamily="18" charset="0"/>
                        <a:ea typeface="Cambria Math" panose="02040503050406030204" pitchFamily="18" charset="0"/>
                      </a:rPr>
                      <m:t> 2012</m:t>
                    </m:r>
                  </m:oMath>
                </a14:m>
                <a:endParaRPr lang="en-US" sz="2400" b="0" i="1" dirty="0">
                  <a:latin typeface="Cambria Math" panose="02040503050406030204" pitchFamily="18" charset="0"/>
                  <a:ea typeface="Cambria Math" panose="02040503050406030204" pitchFamily="18" charset="0"/>
                </a:endParaRPr>
              </a:p>
              <a:p>
                <a:pPr marL="457200" lvl="1" indent="0">
                  <a:lnSpc>
                    <a:spcPct val="150000"/>
                  </a:lnSpc>
                  <a:spcBef>
                    <a:spcPts val="0"/>
                  </a:spcBef>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𝑁𝑜𝑚𝑖𝑛𝑎𝑙</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𝐺𝐷𝑃</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𝑔𝑟𝑜𝑤𝑡h</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𝑖𝑛</m:t>
                      </m:r>
                      <m:r>
                        <a:rPr lang="en-US" sz="2400" b="0" i="1" smtClean="0">
                          <a:latin typeface="Cambria Math" panose="02040503050406030204" pitchFamily="18" charset="0"/>
                          <a:ea typeface="Cambria Math" panose="02040503050406030204" pitchFamily="18" charset="0"/>
                        </a:rPr>
                        <m:t> 2012=</m:t>
                      </m:r>
                      <m:f>
                        <m:fPr>
                          <m:ctrlPr>
                            <a:rPr lang="en-US" sz="2400" i="1">
                              <a:latin typeface="Cambria Math" charset="0"/>
                              <a:ea typeface="Cambria Math" panose="02040503050406030204" pitchFamily="18" charset="0"/>
                            </a:rPr>
                          </m:ctrlPr>
                        </m:fPr>
                        <m:num>
                          <m:sSub>
                            <m:sSubPr>
                              <m:ctrlPr>
                                <a:rPr lang="en-US" sz="2400" i="1">
                                  <a:latin typeface="Cambria Math" charset="0"/>
                                  <a:ea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𝐺</m:t>
                              </m:r>
                              <m:r>
                                <a:rPr lang="en-US" sz="2400" b="0" i="1" smtClean="0">
                                  <a:latin typeface="Cambria Math" panose="02040503050406030204" pitchFamily="18" charset="0"/>
                                  <a:ea typeface="Cambria Math" panose="02040503050406030204" pitchFamily="18" charset="0"/>
                                </a:rPr>
                                <m:t>𝐷𝑃</m:t>
                              </m:r>
                            </m:e>
                            <m:sub>
                              <m:r>
                                <a:rPr lang="en-US" sz="2400" b="0" i="1" smtClean="0">
                                  <a:latin typeface="Cambria Math" panose="02040503050406030204" pitchFamily="18" charset="0"/>
                                  <a:ea typeface="Cambria Math" panose="02040503050406030204" pitchFamily="18" charset="0"/>
                                </a:rPr>
                                <m:t>2012</m:t>
                              </m:r>
                            </m:sub>
                          </m:sSub>
                          <m:r>
                            <a:rPr lang="en-US" sz="2400" i="1">
                              <a:latin typeface="Cambria Math" panose="02040503050406030204" pitchFamily="18" charset="0"/>
                              <a:ea typeface="Cambria Math" panose="02040503050406030204" pitchFamily="18" charset="0"/>
                            </a:rPr>
                            <m:t>−</m:t>
                          </m:r>
                          <m:sSub>
                            <m:sSubPr>
                              <m:ctrlPr>
                                <a:rPr lang="en-US" sz="2400" i="1">
                                  <a:latin typeface="Cambria Math"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𝐺𝐷𝑃</m:t>
                              </m:r>
                            </m:e>
                            <m:sub>
                              <m:r>
                                <a:rPr lang="en-US" sz="2400" b="0" i="1" smtClean="0">
                                  <a:latin typeface="Cambria Math" panose="02040503050406030204" pitchFamily="18" charset="0"/>
                                  <a:ea typeface="Cambria Math" panose="02040503050406030204" pitchFamily="18" charset="0"/>
                                </a:rPr>
                                <m:t>2011</m:t>
                              </m:r>
                            </m:sub>
                          </m:sSub>
                        </m:num>
                        <m:den>
                          <m:sSub>
                            <m:sSubPr>
                              <m:ctrlPr>
                                <a:rPr lang="en-US" sz="2400" i="1">
                                  <a:latin typeface="Cambria Math"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𝐺𝐷𝑃</m:t>
                              </m:r>
                            </m:e>
                            <m:sub>
                              <m:r>
                                <a:rPr lang="en-US" sz="2400" b="0" i="1" smtClean="0">
                                  <a:latin typeface="Cambria Math" panose="02040503050406030204" pitchFamily="18" charset="0"/>
                                  <a:ea typeface="Cambria Math" panose="02040503050406030204" pitchFamily="18" charset="0"/>
                                </a:rPr>
                                <m:t>2011</m:t>
                              </m:r>
                            </m:sub>
                          </m:sSub>
                        </m:den>
                      </m:f>
                      <m:r>
                        <a:rPr lang="en-US" sz="2400" i="1">
                          <a:latin typeface="Cambria Math" panose="02040503050406030204" pitchFamily="18" charset="0"/>
                          <a:ea typeface="Cambria Math" panose="02040503050406030204" pitchFamily="18" charset="0"/>
                        </a:rPr>
                        <m:t>×100</m:t>
                      </m:r>
                    </m:oMath>
                  </m:oMathPara>
                </a14:m>
                <a:endParaRPr lang="en-US" sz="2400" dirty="0"/>
              </a:p>
              <a:p>
                <a:pPr marL="457200" lvl="1" indent="0">
                  <a:buNone/>
                </a:pPr>
                <a:endParaRPr lang="en-US" sz="2800" dirty="0"/>
              </a:p>
            </p:txBody>
          </p:sp>
        </mc:Choice>
        <mc:Fallback xmlns:mv="urn:schemas-microsoft-com:mac:vml" xmlns="">
          <p:sp>
            <p:nvSpPr>
              <p:cNvPr id="5" name="Content Placeholder 4"/>
              <p:cNvSpPr>
                <a:spLocks noGrp="1" noRot="1" noChangeAspect="1" noMove="1" noResize="1" noEditPoints="1" noAdjustHandles="1" noChangeArrowheads="1" noChangeShapeType="1" noTextEdit="1"/>
              </p:cNvSpPr>
              <p:nvPr>
                <p:ph idx="1"/>
              </p:nvPr>
            </p:nvSpPr>
            <p:spPr>
              <a:xfrm>
                <a:off x="228600" y="1727236"/>
                <a:ext cx="8686800" cy="4896248"/>
              </a:xfrm>
              <a:blipFill rotWithShape="0">
                <a:blip r:embed="rId3"/>
                <a:stretch>
                  <a:fillRect l="-1263" t="-1244"/>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Growth Rates: An Example</a:t>
            </a:r>
            <a:endParaRPr lang="en-US" dirty="0"/>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p:txBody>
              <a:bodyPr/>
              <a:lstStyle/>
              <a:p>
                <a:r>
                  <a:rPr lang="en-US" dirty="0" smtClean="0"/>
                  <a:t>Using the numbers from Table 6.5</a:t>
                </a:r>
              </a:p>
              <a:p>
                <a:endParaRPr lang="en-US" dirty="0" smtClean="0"/>
              </a:p>
              <a:p>
                <a:pPr marL="0" indent="0">
                  <a:buNone/>
                </a:pPr>
                <a14:m>
                  <m:oMathPara xmlns:m="http://schemas.openxmlformats.org/officeDocument/2006/math">
                    <m:oMathParaPr>
                      <m:jc m:val="centerGroup"/>
                    </m:oMathParaPr>
                    <m:oMath xmlns:m="http://schemas.openxmlformats.org/officeDocument/2006/math">
                      <m:r>
                        <a:rPr lang="en-US" sz="2200" b="0" i="1" smtClean="0">
                          <a:latin typeface="Cambria Math" charset="0"/>
                        </a:rPr>
                        <m:t>𝑁𝑜𝑚𝑖𝑛𝑎𝑙</m:t>
                      </m:r>
                      <m:r>
                        <a:rPr lang="en-US" sz="2200" b="0" i="1" smtClean="0">
                          <a:latin typeface="Cambria Math" charset="0"/>
                        </a:rPr>
                        <m:t> </m:t>
                      </m:r>
                      <m:r>
                        <a:rPr lang="en-US" sz="2200" b="0" i="1" smtClean="0">
                          <a:latin typeface="Cambria Math" charset="0"/>
                        </a:rPr>
                        <m:t>𝐺𝐷𝑃</m:t>
                      </m:r>
                      <m:r>
                        <a:rPr lang="en-US" sz="2200" b="0" i="1" smtClean="0">
                          <a:latin typeface="Cambria Math" charset="0"/>
                        </a:rPr>
                        <m:t> </m:t>
                      </m:r>
                      <m:r>
                        <a:rPr lang="en-US" sz="2200" b="0" i="1" smtClean="0">
                          <a:latin typeface="Cambria Math" charset="0"/>
                        </a:rPr>
                        <m:t>𝑔𝑟𝑜𝑤𝑡h</m:t>
                      </m:r>
                      <m:r>
                        <a:rPr lang="en-US" sz="2200" b="0" i="1" smtClean="0">
                          <a:latin typeface="Cambria Math" charset="0"/>
                        </a:rPr>
                        <m:t> </m:t>
                      </m:r>
                      <m:r>
                        <a:rPr lang="en-US" sz="2200" b="0" i="1" smtClean="0">
                          <a:latin typeface="Cambria Math" charset="0"/>
                        </a:rPr>
                        <m:t>𝑖𝑛</m:t>
                      </m:r>
                      <m:r>
                        <a:rPr lang="en-US" sz="2200" b="0" i="1" smtClean="0">
                          <a:latin typeface="Cambria Math" charset="0"/>
                        </a:rPr>
                        <m:t> 2012= </m:t>
                      </m:r>
                      <m:f>
                        <m:fPr>
                          <m:ctrlPr>
                            <a:rPr lang="en-US" sz="2200" b="0" i="1" smtClean="0">
                              <a:latin typeface="Cambria Math" charset="0"/>
                            </a:rPr>
                          </m:ctrlPr>
                        </m:fPr>
                        <m:num>
                          <m:sSub>
                            <m:sSubPr>
                              <m:ctrlPr>
                                <a:rPr lang="en-US" sz="2200" b="0" i="1" smtClean="0">
                                  <a:latin typeface="Cambria Math" charset="0"/>
                                </a:rPr>
                              </m:ctrlPr>
                            </m:sSubPr>
                            <m:e>
                              <m:r>
                                <a:rPr lang="en-US" sz="2200" b="0" i="1" smtClean="0">
                                  <a:latin typeface="Cambria Math" charset="0"/>
                                </a:rPr>
                                <m:t>𝐺𝐷𝑃</m:t>
                              </m:r>
                            </m:e>
                            <m:sub>
                              <m:r>
                                <a:rPr lang="en-US" sz="2200" b="0" i="1" smtClean="0">
                                  <a:latin typeface="Cambria Math" charset="0"/>
                                </a:rPr>
                                <m:t>2012</m:t>
                              </m:r>
                            </m:sub>
                          </m:sSub>
                          <m:r>
                            <a:rPr lang="en-US" sz="2200" b="0" i="1" smtClean="0">
                              <a:latin typeface="Cambria Math" charset="0"/>
                            </a:rPr>
                            <m:t>−</m:t>
                          </m:r>
                          <m:sSub>
                            <m:sSubPr>
                              <m:ctrlPr>
                                <a:rPr lang="en-US" sz="2200" b="0" i="1" smtClean="0">
                                  <a:latin typeface="Cambria Math" charset="0"/>
                                </a:rPr>
                              </m:ctrlPr>
                            </m:sSubPr>
                            <m:e>
                              <m:r>
                                <a:rPr lang="en-US" sz="2200" b="0" i="1" smtClean="0">
                                  <a:latin typeface="Cambria Math" charset="0"/>
                                </a:rPr>
                                <m:t>𝐺𝐷𝑃</m:t>
                              </m:r>
                            </m:e>
                            <m:sub>
                              <m:r>
                                <a:rPr lang="en-US" sz="2200" b="0" i="1" smtClean="0">
                                  <a:latin typeface="Cambria Math" charset="0"/>
                                </a:rPr>
                                <m:t>2011</m:t>
                              </m:r>
                            </m:sub>
                          </m:sSub>
                        </m:num>
                        <m:den>
                          <m:sSub>
                            <m:sSubPr>
                              <m:ctrlPr>
                                <a:rPr lang="en-US" sz="2200" b="0" i="1" smtClean="0">
                                  <a:latin typeface="Cambria Math" charset="0"/>
                                </a:rPr>
                              </m:ctrlPr>
                            </m:sSubPr>
                            <m:e>
                              <m:r>
                                <a:rPr lang="en-US" sz="2200" b="0" i="1" smtClean="0">
                                  <a:latin typeface="Cambria Math" charset="0"/>
                                </a:rPr>
                                <m:t>𝐺𝐷𝑃</m:t>
                              </m:r>
                            </m:e>
                            <m:sub>
                              <m:r>
                                <a:rPr lang="en-US" sz="2200" b="0" i="1" smtClean="0">
                                  <a:latin typeface="Cambria Math" charset="0"/>
                                </a:rPr>
                                <m:t>2011</m:t>
                              </m:r>
                            </m:sub>
                          </m:sSub>
                        </m:den>
                      </m:f>
                    </m:oMath>
                  </m:oMathPara>
                </a14:m>
                <a:endParaRPr lang="en-US" sz="2200" b="0" dirty="0" smtClean="0"/>
              </a:p>
              <a:p>
                <a:pPr marL="0" indent="0">
                  <a:buNone/>
                </a:pPr>
                <a:endParaRPr lang="en-US" sz="2200" dirty="0" smtClean="0"/>
              </a:p>
              <a:p>
                <a:pPr marL="0" indent="0">
                  <a:buNone/>
                </a:pPr>
                <a14:m>
                  <m:oMathPara xmlns:m="http://schemas.openxmlformats.org/officeDocument/2006/math">
                    <m:oMathParaPr>
                      <m:jc m:val="centerGroup"/>
                    </m:oMathParaPr>
                    <m:oMath xmlns:m="http://schemas.openxmlformats.org/officeDocument/2006/math">
                      <m:r>
                        <a:rPr lang="en-US" sz="2200" b="0" i="1" smtClean="0">
                          <a:latin typeface="Cambria Math" charset="0"/>
                        </a:rPr>
                        <m:t>%</m:t>
                      </m:r>
                      <m:r>
                        <a:rPr lang="en-US" sz="2200" b="0" i="1" smtClean="0">
                          <a:latin typeface="Cambria Math" charset="0"/>
                          <a:ea typeface="Cambria Math" charset="0"/>
                          <a:cs typeface="Cambria Math" charset="0"/>
                        </a:rPr>
                        <m:t>∆</m:t>
                      </m:r>
                      <m:r>
                        <a:rPr lang="en-US" sz="2200" b="0" i="1" smtClean="0">
                          <a:latin typeface="Cambria Math" charset="0"/>
                          <a:ea typeface="Cambria Math" charset="0"/>
                          <a:cs typeface="Cambria Math" charset="0"/>
                        </a:rPr>
                        <m:t>𝑁𝑜𝑚𝑖𝑛𝑎𝑙</m:t>
                      </m:r>
                      <m:r>
                        <a:rPr lang="en-US" sz="2200" b="0" i="1" smtClean="0">
                          <a:latin typeface="Cambria Math" charset="0"/>
                          <a:ea typeface="Cambria Math" charset="0"/>
                          <a:cs typeface="Cambria Math" charset="0"/>
                        </a:rPr>
                        <m:t> </m:t>
                      </m:r>
                      <m:r>
                        <a:rPr lang="en-US" sz="2200" b="0" i="1" smtClean="0">
                          <a:latin typeface="Cambria Math" charset="0"/>
                          <a:ea typeface="Cambria Math" charset="0"/>
                          <a:cs typeface="Cambria Math" charset="0"/>
                        </a:rPr>
                        <m:t>𝐺𝐷𝑃</m:t>
                      </m:r>
                      <m:r>
                        <a:rPr lang="en-US" sz="2200" b="0" i="1" smtClean="0">
                          <a:latin typeface="Cambria Math" charset="0"/>
                          <a:ea typeface="Cambria Math" charset="0"/>
                          <a:cs typeface="Cambria Math" charset="0"/>
                        </a:rPr>
                        <m:t>= </m:t>
                      </m:r>
                      <m:f>
                        <m:fPr>
                          <m:ctrlPr>
                            <a:rPr lang="en-US" sz="2200" b="0" i="1" smtClean="0">
                              <a:latin typeface="Cambria Math" charset="0"/>
                              <a:ea typeface="Cambria Math" charset="0"/>
                              <a:cs typeface="Cambria Math" charset="0"/>
                            </a:rPr>
                          </m:ctrlPr>
                        </m:fPr>
                        <m:num>
                          <m:r>
                            <a:rPr lang="en-US" sz="2200" b="0" i="1" smtClean="0">
                              <a:latin typeface="Cambria Math" charset="0"/>
                              <a:ea typeface="Cambria Math" charset="0"/>
                              <a:cs typeface="Cambria Math" charset="0"/>
                            </a:rPr>
                            <m:t>$16.155−$15.518</m:t>
                          </m:r>
                        </m:num>
                        <m:den>
                          <m:r>
                            <a:rPr lang="en-US" sz="2200" b="0" i="1" smtClean="0">
                              <a:latin typeface="Cambria Math" charset="0"/>
                              <a:ea typeface="Cambria Math" charset="0"/>
                              <a:cs typeface="Cambria Math" charset="0"/>
                            </a:rPr>
                            <m:t>$15.518</m:t>
                          </m:r>
                        </m:den>
                      </m:f>
                      <m:r>
                        <a:rPr lang="en-US" sz="2200" b="0" i="1" smtClean="0">
                          <a:latin typeface="Cambria Math" charset="0"/>
                          <a:ea typeface="Cambria Math" charset="0"/>
                          <a:cs typeface="Cambria Math" charset="0"/>
                        </a:rPr>
                        <m:t>×100=4.1%</m:t>
                      </m:r>
                    </m:oMath>
                  </m:oMathPara>
                </a14:m>
                <a:endParaRPr lang="en-US" sz="2200" dirty="0" smtClean="0"/>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blipFill rotWithShape="0">
                <a:blip r:embed="rId2"/>
                <a:stretch>
                  <a:fillRect l="-2000" t="-1868"/>
                </a:stretch>
              </a:blipFill>
            </p:spPr>
            <p:txBody>
              <a:bodyPr/>
              <a:lstStyle/>
              <a:p>
                <a:r>
                  <a:rPr lang="en-US">
                    <a:noFill/>
                  </a:rPr>
                  <a:t> </a:t>
                </a:r>
              </a:p>
            </p:txBody>
          </p:sp>
        </mc:Fallback>
      </mc:AlternateContent>
    </p:spTree>
    <p:extLst>
      <p:ext uri="{BB962C8B-B14F-4D97-AF65-F5344CB8AC3E}">
        <p14:creationId xmlns:p14="http://schemas.microsoft.com/office/powerpoint/2010/main" val="20922774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Growth Rates</a:t>
            </a:r>
            <a:r>
              <a:rPr lang="en-US" dirty="0"/>
              <a:t>—</a:t>
            </a:r>
            <a:r>
              <a:rPr lang="en-US" altLang="en-US" dirty="0">
                <a:latin typeface="Helvetica Neue" pitchFamily="3" charset="0"/>
                <a:cs typeface="Arial" panose="020B0604020202020204" pitchFamily="34" charset="0"/>
              </a:rPr>
              <a:t>2</a:t>
            </a:r>
            <a:endParaRPr lang="en-US" dirty="0"/>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p:txBody>
              <a:bodyPr/>
              <a:lstStyle/>
              <a:p>
                <a:r>
                  <a:rPr lang="en-US" sz="3000" dirty="0" smtClean="0"/>
                  <a:t>Price level (GDP deflator) growth rate</a:t>
                </a:r>
              </a:p>
              <a:p>
                <a:pPr lvl="1"/>
                <a:r>
                  <a:rPr lang="en-US" sz="2800" dirty="0" smtClean="0"/>
                  <a:t>Price level growth rate = </a:t>
                </a:r>
                <a14:m>
                  <m:oMath xmlns:m="http://schemas.openxmlformats.org/officeDocument/2006/math">
                    <m:r>
                      <a:rPr lang="en-US" sz="2800" b="0" i="1" smtClean="0">
                        <a:latin typeface="Cambria Math" charset="0"/>
                      </a:rPr>
                      <m:t>%</m:t>
                    </m:r>
                    <m:r>
                      <a:rPr lang="en-US" sz="2800" b="0" i="1" smtClean="0">
                        <a:latin typeface="Cambria Math" charset="0"/>
                        <a:ea typeface="Cambria Math" charset="0"/>
                        <a:cs typeface="Cambria Math" charset="0"/>
                      </a:rPr>
                      <m:t>∆</m:t>
                    </m:r>
                    <m:r>
                      <a:rPr lang="en-US" sz="2800" b="0" i="1" smtClean="0">
                        <a:latin typeface="Cambria Math" charset="0"/>
                        <a:ea typeface="Cambria Math" charset="0"/>
                        <a:cs typeface="Cambria Math" charset="0"/>
                      </a:rPr>
                      <m:t>𝑃𝑟𝑖𝑐𝑒</m:t>
                    </m:r>
                    <m:r>
                      <a:rPr lang="en-US" sz="2800" b="0" i="1" smtClean="0">
                        <a:latin typeface="Cambria Math" charset="0"/>
                        <a:ea typeface="Cambria Math" charset="0"/>
                        <a:cs typeface="Cambria Math" charset="0"/>
                      </a:rPr>
                      <m:t> </m:t>
                    </m:r>
                    <m:r>
                      <a:rPr lang="en-US" sz="2800" b="0" i="1" smtClean="0">
                        <a:latin typeface="Cambria Math" charset="0"/>
                        <a:ea typeface="Cambria Math" charset="0"/>
                        <a:cs typeface="Cambria Math" charset="0"/>
                      </a:rPr>
                      <m:t>𝑙𝑒𝑣𝑒𝑙</m:t>
                    </m:r>
                    <m:r>
                      <a:rPr lang="en-US" sz="2800" b="0" i="1" smtClean="0">
                        <a:latin typeface="Cambria Math" charset="0"/>
                        <a:ea typeface="Cambria Math" charset="0"/>
                        <a:cs typeface="Cambria Math" charset="0"/>
                      </a:rPr>
                      <m:t> </m:t>
                    </m:r>
                  </m:oMath>
                </a14:m>
                <a:endParaRPr lang="en-US" sz="2800" b="0" dirty="0" smtClean="0">
                  <a:ea typeface="Cambria Math" charset="0"/>
                  <a:cs typeface="Cambria Math" charset="0"/>
                </a:endParaRPr>
              </a:p>
              <a:p>
                <a:r>
                  <a:rPr lang="en-US" sz="3000" dirty="0" smtClean="0"/>
                  <a:t>Example, using the numbers from Table 6.5:</a:t>
                </a:r>
              </a:p>
              <a:p>
                <a:pPr lvl="1"/>
                <a:r>
                  <a:rPr lang="en-US" sz="2800" dirty="0" smtClean="0"/>
                  <a:t>Price level growth rate 2013</a:t>
                </a:r>
              </a:p>
              <a:p>
                <a:pPr lvl="1"/>
                <a:endParaRPr lang="en-US" sz="2800" dirty="0" smtClean="0"/>
              </a:p>
              <a:p>
                <a:pPr marL="457200" lvl="1" indent="0">
                  <a:buNone/>
                </a:pPr>
                <a14:m>
                  <m:oMathPara xmlns:m="http://schemas.openxmlformats.org/officeDocument/2006/math">
                    <m:oMathParaPr>
                      <m:jc m:val="centerGroup"/>
                    </m:oMathParaPr>
                    <m:oMath xmlns:m="http://schemas.openxmlformats.org/officeDocument/2006/math">
                      <m:r>
                        <a:rPr lang="en-US" sz="2800" i="1">
                          <a:latin typeface="Cambria Math" charset="0"/>
                        </a:rPr>
                        <m:t>%</m:t>
                      </m:r>
                      <m:r>
                        <a:rPr lang="en-US" sz="2800" i="1">
                          <a:latin typeface="Cambria Math" charset="0"/>
                          <a:ea typeface="Cambria Math" charset="0"/>
                          <a:cs typeface="Cambria Math" charset="0"/>
                        </a:rPr>
                        <m:t>∆</m:t>
                      </m:r>
                      <m:r>
                        <a:rPr lang="en-US" sz="2800" i="1">
                          <a:latin typeface="Cambria Math" charset="0"/>
                          <a:ea typeface="Cambria Math" charset="0"/>
                          <a:cs typeface="Cambria Math" charset="0"/>
                        </a:rPr>
                        <m:t>𝑃𝑟𝑖𝑐𝑒</m:t>
                      </m:r>
                      <m:r>
                        <a:rPr lang="en-US" sz="2800" i="1">
                          <a:latin typeface="Cambria Math" charset="0"/>
                          <a:ea typeface="Cambria Math" charset="0"/>
                          <a:cs typeface="Cambria Math" charset="0"/>
                        </a:rPr>
                        <m:t> </m:t>
                      </m:r>
                      <m:r>
                        <a:rPr lang="en-US" sz="2800" i="1">
                          <a:latin typeface="Cambria Math" charset="0"/>
                          <a:ea typeface="Cambria Math" charset="0"/>
                          <a:cs typeface="Cambria Math" charset="0"/>
                        </a:rPr>
                        <m:t>𝑙𝑒𝑣𝑒𝑙</m:t>
                      </m:r>
                      <m:r>
                        <a:rPr lang="en-US" sz="2800" i="1">
                          <a:latin typeface="Cambria Math" charset="0"/>
                          <a:ea typeface="Cambria Math" charset="0"/>
                          <a:cs typeface="Cambria Math" charset="0"/>
                        </a:rPr>
                        <m:t>= </m:t>
                      </m:r>
                      <m:f>
                        <m:fPr>
                          <m:ctrlPr>
                            <a:rPr lang="en-US" sz="2800" i="1">
                              <a:latin typeface="Cambria Math" charset="0"/>
                              <a:ea typeface="Cambria Math" charset="0"/>
                              <a:cs typeface="Cambria Math" charset="0"/>
                            </a:rPr>
                          </m:ctrlPr>
                        </m:fPr>
                        <m:num>
                          <m:r>
                            <a:rPr lang="en-US" sz="2800" i="1">
                              <a:latin typeface="Cambria Math" charset="0"/>
                              <a:ea typeface="Cambria Math" charset="0"/>
                              <a:cs typeface="Cambria Math" charset="0"/>
                            </a:rPr>
                            <m:t>107−105</m:t>
                          </m:r>
                        </m:num>
                        <m:den>
                          <m:r>
                            <a:rPr lang="en-US" sz="2800" i="1">
                              <a:latin typeface="Cambria Math" charset="0"/>
                              <a:ea typeface="Cambria Math" charset="0"/>
                              <a:cs typeface="Cambria Math" charset="0"/>
                            </a:rPr>
                            <m:t>105</m:t>
                          </m:r>
                        </m:den>
                      </m:f>
                      <m:r>
                        <a:rPr lang="en-US" sz="2800" i="1">
                          <a:latin typeface="Cambria Math" charset="0"/>
                          <a:ea typeface="Cambria Math" charset="0"/>
                          <a:cs typeface="Cambria Math" charset="0"/>
                        </a:rPr>
                        <m:t>×100=1.9%</m:t>
                      </m:r>
                    </m:oMath>
                  </m:oMathPara>
                </a14:m>
                <a:endParaRPr lang="en-US" sz="2800" dirty="0" smtClean="0"/>
              </a:p>
              <a:p>
                <a:r>
                  <a:rPr lang="en-US" sz="3000" dirty="0" smtClean="0"/>
                  <a:t>Another useful evaluative formula: </a:t>
                </a:r>
              </a:p>
              <a:p>
                <a:endParaRPr lang="en-US" dirty="0" smtClean="0"/>
              </a:p>
              <a:p>
                <a:pPr marL="457200" lvl="1" indent="0">
                  <a:buNone/>
                </a:pPr>
                <a14:m>
                  <m:oMathPara xmlns:m="http://schemas.openxmlformats.org/officeDocument/2006/math">
                    <m:oMathParaPr>
                      <m:jc m:val="centerGroup"/>
                    </m:oMathParaPr>
                    <m:oMath xmlns:m="http://schemas.openxmlformats.org/officeDocument/2006/math">
                      <m:r>
                        <a:rPr lang="en-US" sz="2200" b="0" i="1" smtClean="0">
                          <a:latin typeface="Cambria Math" charset="0"/>
                        </a:rPr>
                        <m:t>%</m:t>
                      </m:r>
                      <m:r>
                        <a:rPr lang="en-US" sz="2200" b="0" i="1" smtClean="0">
                          <a:latin typeface="Cambria Math" charset="0"/>
                          <a:ea typeface="Cambria Math" charset="0"/>
                          <a:cs typeface="Cambria Math" charset="0"/>
                        </a:rPr>
                        <m:t>∆</m:t>
                      </m:r>
                      <m:r>
                        <a:rPr lang="en-US" sz="2200" b="0" i="1" smtClean="0">
                          <a:latin typeface="Cambria Math" charset="0"/>
                          <a:ea typeface="Cambria Math" charset="0"/>
                          <a:cs typeface="Cambria Math" charset="0"/>
                        </a:rPr>
                        <m:t>𝑁𝑜𝑚𝑖𝑛𝑎𝑙</m:t>
                      </m:r>
                      <m:r>
                        <a:rPr lang="en-US" sz="2200" b="0" i="1" smtClean="0">
                          <a:latin typeface="Cambria Math" charset="0"/>
                          <a:ea typeface="Cambria Math" charset="0"/>
                          <a:cs typeface="Cambria Math" charset="0"/>
                        </a:rPr>
                        <m:t> </m:t>
                      </m:r>
                      <m:r>
                        <a:rPr lang="en-US" sz="2200" b="0" i="1" smtClean="0">
                          <a:latin typeface="Cambria Math" charset="0"/>
                          <a:ea typeface="Cambria Math" charset="0"/>
                          <a:cs typeface="Cambria Math" charset="0"/>
                        </a:rPr>
                        <m:t>𝐺𝐷𝑃</m:t>
                      </m:r>
                      <m:r>
                        <a:rPr lang="en-US" sz="2200" b="0" i="1" smtClean="0">
                          <a:latin typeface="Cambria Math" charset="0"/>
                          <a:ea typeface="Cambria Math" charset="0"/>
                          <a:cs typeface="Cambria Math" charset="0"/>
                        </a:rPr>
                        <m:t>=%∆</m:t>
                      </m:r>
                      <m:r>
                        <a:rPr lang="en-US" sz="2200" b="0" i="1" smtClean="0">
                          <a:latin typeface="Cambria Math" charset="0"/>
                          <a:ea typeface="Cambria Math" charset="0"/>
                          <a:cs typeface="Cambria Math" charset="0"/>
                        </a:rPr>
                        <m:t>𝑅𝑒𝑎𝑙</m:t>
                      </m:r>
                      <m:r>
                        <a:rPr lang="en-US" sz="2200" b="0" i="1" smtClean="0">
                          <a:latin typeface="Cambria Math" charset="0"/>
                          <a:ea typeface="Cambria Math" charset="0"/>
                          <a:cs typeface="Cambria Math" charset="0"/>
                        </a:rPr>
                        <m:t> </m:t>
                      </m:r>
                      <m:r>
                        <a:rPr lang="en-US" sz="2200" b="0" i="1" smtClean="0">
                          <a:latin typeface="Cambria Math" charset="0"/>
                          <a:ea typeface="Cambria Math" charset="0"/>
                          <a:cs typeface="Cambria Math" charset="0"/>
                        </a:rPr>
                        <m:t>𝐺𝐷𝑃</m:t>
                      </m:r>
                      <m:r>
                        <a:rPr lang="en-US" sz="2200" b="0" i="1" smtClean="0">
                          <a:latin typeface="Cambria Math" charset="0"/>
                          <a:ea typeface="Cambria Math" charset="0"/>
                          <a:cs typeface="Cambria Math" charset="0"/>
                        </a:rPr>
                        <m:t>+%∆</m:t>
                      </m:r>
                      <m:r>
                        <a:rPr lang="en-US" sz="2200" b="0" i="1" smtClean="0">
                          <a:latin typeface="Cambria Math" charset="0"/>
                          <a:ea typeface="Cambria Math" charset="0"/>
                          <a:cs typeface="Cambria Math" charset="0"/>
                        </a:rPr>
                        <m:t>𝑃𝑟𝑖𝑐𝑒</m:t>
                      </m:r>
                      <m:r>
                        <a:rPr lang="en-US" sz="2200" b="0" i="1" smtClean="0">
                          <a:latin typeface="Cambria Math" charset="0"/>
                          <a:ea typeface="Cambria Math" charset="0"/>
                          <a:cs typeface="Cambria Math" charset="0"/>
                        </a:rPr>
                        <m:t> </m:t>
                      </m:r>
                      <m:r>
                        <a:rPr lang="en-US" sz="2200" b="0" i="1" smtClean="0">
                          <a:latin typeface="Cambria Math" charset="0"/>
                          <a:ea typeface="Cambria Math" charset="0"/>
                          <a:cs typeface="Cambria Math" charset="0"/>
                        </a:rPr>
                        <m:t>𝑙𝑒𝑣𝑒𝑙</m:t>
                      </m:r>
                    </m:oMath>
                  </m:oMathPara>
                </a14:m>
                <a:endParaRPr lang="en-US" sz="2200" dirty="0" smtClean="0"/>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blipFill rotWithShape="0">
                <a:blip r:embed="rId3"/>
                <a:stretch>
                  <a:fillRect l="-1481" t="-1619" b="-13450"/>
                </a:stretch>
              </a:blipFill>
            </p:spPr>
            <p:txBody>
              <a:bodyPr/>
              <a:lstStyle/>
              <a:p>
                <a:r>
                  <a:rPr lang="en-US">
                    <a:noFill/>
                  </a:rPr>
                  <a:t> </a:t>
                </a:r>
              </a:p>
            </p:txBody>
          </p:sp>
        </mc:Fallback>
      </mc:AlternateContent>
    </p:spTree>
    <p:extLst>
      <p:ext uri="{BB962C8B-B14F-4D97-AF65-F5344CB8AC3E}">
        <p14:creationId xmlns:p14="http://schemas.microsoft.com/office/powerpoint/2010/main" val="153483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457200" y="0"/>
            <a:ext cx="8229600" cy="1527175"/>
          </a:xfrm>
        </p:spPr>
        <p:txBody>
          <a:bodyPr/>
          <a:lstStyle/>
          <a:p>
            <a:r>
              <a:rPr lang="en-US" altLang="en-US" dirty="0">
                <a:latin typeface="Arial" panose="020B0604020202020204" pitchFamily="34" charset="0"/>
                <a:cs typeface="Arial" panose="020B0604020202020204" pitchFamily="34" charset="0"/>
              </a:rPr>
              <a:t>Shortcomings of GDP</a:t>
            </a:r>
            <a:r>
              <a:rPr lang="en-US" dirty="0"/>
              <a:t>—</a:t>
            </a:r>
            <a:r>
              <a:rPr lang="en-US" altLang="en-US" dirty="0">
                <a:latin typeface="Arial" panose="020B0604020202020204" pitchFamily="34" charset="0"/>
                <a:cs typeface="Arial" panose="020B0604020202020204" pitchFamily="34" charset="0"/>
              </a:rPr>
              <a:t>1 </a:t>
            </a:r>
          </a:p>
        </p:txBody>
      </p:sp>
      <p:sp>
        <p:nvSpPr>
          <p:cNvPr id="88067" name="Content Placeholder 4"/>
          <p:cNvSpPr>
            <a:spLocks noGrp="1"/>
          </p:cNvSpPr>
          <p:nvPr>
            <p:ph idx="1"/>
          </p:nvPr>
        </p:nvSpPr>
        <p:spPr>
          <a:xfrm>
            <a:off x="457200" y="1712913"/>
            <a:ext cx="8686800" cy="4895850"/>
          </a:xfrm>
        </p:spPr>
        <p:txBody>
          <a:bodyPr/>
          <a:lstStyle/>
          <a:p>
            <a:r>
              <a:rPr lang="en-US" altLang="en-US" dirty="0">
                <a:latin typeface="Arial" panose="020B0604020202020204" pitchFamily="34" charset="0"/>
                <a:cs typeface="Arial" panose="020B0604020202020204" pitchFamily="34" charset="0"/>
              </a:rPr>
              <a:t>GDP is a measure of production</a:t>
            </a:r>
          </a:p>
          <a:p>
            <a:r>
              <a:rPr lang="en-US" altLang="en-US" dirty="0">
                <a:latin typeface="Arial" panose="020B0604020202020204" pitchFamily="34" charset="0"/>
                <a:cs typeface="Arial" panose="020B0604020202020204" pitchFamily="34" charset="0"/>
              </a:rPr>
              <a:t>It is often used as a proxy for well-being</a:t>
            </a:r>
          </a:p>
          <a:p>
            <a:r>
              <a:rPr lang="en-US" altLang="en-US" dirty="0">
                <a:latin typeface="Arial" panose="020B0604020202020204" pitchFamily="34" charset="0"/>
                <a:cs typeface="Arial" panose="020B0604020202020204" pitchFamily="34" charset="0"/>
              </a:rPr>
              <a:t>But, there are several shortcomings of this measure including:</a:t>
            </a:r>
          </a:p>
          <a:p>
            <a:pPr lvl="1"/>
            <a:r>
              <a:rPr lang="en-US" altLang="en-US" dirty="0">
                <a:latin typeface="Arial" panose="020B0604020202020204" pitchFamily="34" charset="0"/>
                <a:cs typeface="Arial" panose="020B0604020202020204" pitchFamily="34" charset="0"/>
              </a:rPr>
              <a:t>Nonmarket goods</a:t>
            </a:r>
          </a:p>
          <a:p>
            <a:pPr lvl="1"/>
            <a:r>
              <a:rPr lang="en-US" altLang="en-US" dirty="0">
                <a:latin typeface="Arial" panose="020B0604020202020204" pitchFamily="34" charset="0"/>
                <a:cs typeface="Arial" panose="020B0604020202020204" pitchFamily="34" charset="0"/>
              </a:rPr>
              <a:t>Underground economy</a:t>
            </a:r>
          </a:p>
          <a:p>
            <a:pPr lvl="1"/>
            <a:r>
              <a:rPr lang="en-US" altLang="en-US" dirty="0">
                <a:latin typeface="Arial" panose="020B0604020202020204" pitchFamily="34" charset="0"/>
                <a:cs typeface="Arial" panose="020B0604020202020204" pitchFamily="34" charset="0"/>
              </a:rPr>
              <a:t>Environmental quality</a:t>
            </a:r>
          </a:p>
          <a:p>
            <a:pPr lvl="1"/>
            <a:r>
              <a:rPr lang="en-US" altLang="en-US" dirty="0">
                <a:latin typeface="Arial" panose="020B0604020202020204" pitchFamily="34" charset="0"/>
                <a:cs typeface="Arial" panose="020B0604020202020204" pitchFamily="34" charset="0"/>
              </a:rPr>
              <a:t>Leisure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06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806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806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80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457200" y="0"/>
            <a:ext cx="8229600" cy="1519238"/>
          </a:xfrm>
        </p:spPr>
        <p:txBody>
          <a:bodyPr/>
          <a:lstStyle/>
          <a:p>
            <a:r>
              <a:rPr lang="en-US" altLang="en-US" dirty="0">
                <a:latin typeface="Helvetica Neue" pitchFamily="3" charset="0"/>
                <a:cs typeface="Arial" panose="020B0604020202020204" pitchFamily="34" charset="0"/>
              </a:rPr>
              <a:t>Shortcomings of GDP</a:t>
            </a:r>
            <a:r>
              <a:rPr lang="en-US" dirty="0"/>
              <a:t>—</a:t>
            </a:r>
            <a:r>
              <a:rPr lang="en-US" altLang="en-US" dirty="0">
                <a:latin typeface="Helvetica Neue" pitchFamily="3" charset="0"/>
                <a:cs typeface="Arial" panose="020B0604020202020204" pitchFamily="34" charset="0"/>
              </a:rPr>
              <a:t>2 </a:t>
            </a:r>
          </a:p>
        </p:txBody>
      </p:sp>
      <p:sp>
        <p:nvSpPr>
          <p:cNvPr id="45059" name="Content Placeholder 2"/>
          <p:cNvSpPr>
            <a:spLocks noGrp="1"/>
          </p:cNvSpPr>
          <p:nvPr>
            <p:ph sz="half" idx="1"/>
          </p:nvPr>
        </p:nvSpPr>
        <p:spPr>
          <a:xfrm>
            <a:off x="457200" y="1772529"/>
            <a:ext cx="8229600" cy="5052133"/>
          </a:xfrm>
        </p:spPr>
        <p:txBody>
          <a:bodyPr/>
          <a:lstStyle/>
          <a:p>
            <a:pPr eaLnBrk="1" hangingPunct="1"/>
            <a:r>
              <a:rPr lang="en-US" altLang="en-US" sz="2800" dirty="0">
                <a:latin typeface="Helvetica Neue" pitchFamily="3" charset="0"/>
                <a:cs typeface="Arial" panose="020B0604020202020204" pitchFamily="34" charset="0"/>
              </a:rPr>
              <a:t>Nonmarket goods</a:t>
            </a:r>
          </a:p>
          <a:p>
            <a:pPr lvl="1" eaLnBrk="1" hangingPunct="1"/>
            <a:r>
              <a:rPr lang="en-US" altLang="en-US" sz="2400" dirty="0">
                <a:latin typeface="Helvetica Neue" pitchFamily="3" charset="0"/>
                <a:cs typeface="Arial" panose="020B0604020202020204" pitchFamily="34" charset="0"/>
              </a:rPr>
              <a:t>Goods and services produced but not sold</a:t>
            </a:r>
          </a:p>
          <a:p>
            <a:pPr lvl="1" eaLnBrk="1" hangingPunct="1"/>
            <a:r>
              <a:rPr lang="en-US" altLang="en-US" sz="2400" dirty="0">
                <a:latin typeface="Helvetica Neue" pitchFamily="3" charset="0"/>
                <a:cs typeface="Arial" panose="020B0604020202020204" pitchFamily="34" charset="0"/>
              </a:rPr>
              <a:t>Uncompensated household activities:</a:t>
            </a:r>
          </a:p>
          <a:p>
            <a:pPr lvl="2" eaLnBrk="1" hangingPunct="1"/>
            <a:r>
              <a:rPr lang="en-US" altLang="en-US" dirty="0">
                <a:latin typeface="Helvetica Neue" pitchFamily="3" charset="0"/>
                <a:ea typeface="Helvetica Neue" pitchFamily="3" charset="0"/>
                <a:cs typeface="Helvetica Neue" pitchFamily="3" charset="0"/>
              </a:rPr>
              <a:t>Washing dishes</a:t>
            </a:r>
          </a:p>
          <a:p>
            <a:pPr lvl="2" eaLnBrk="1" hangingPunct="1"/>
            <a:r>
              <a:rPr lang="en-US" altLang="en-US" dirty="0">
                <a:latin typeface="Helvetica Neue" pitchFamily="3" charset="0"/>
                <a:ea typeface="Helvetica Neue" pitchFamily="3" charset="0"/>
                <a:cs typeface="Helvetica Neue" pitchFamily="3" charset="0"/>
              </a:rPr>
              <a:t>Mowing lawns</a:t>
            </a:r>
          </a:p>
          <a:p>
            <a:pPr lvl="2" eaLnBrk="1" hangingPunct="1"/>
            <a:r>
              <a:rPr lang="en-US" altLang="en-US" dirty="0">
                <a:latin typeface="Helvetica Neue" pitchFamily="3" charset="0"/>
                <a:ea typeface="Helvetica Neue" pitchFamily="3" charset="0"/>
                <a:cs typeface="Helvetica Neue" pitchFamily="3" charset="0"/>
              </a:rPr>
              <a:t>Cleaning</a:t>
            </a:r>
          </a:p>
        </p:txBody>
      </p:sp>
      <p:pic>
        <p:nvPicPr>
          <p:cNvPr id="45060" name="Picture 5" descr="I:\DirkTextbookN\Jpegs(All)\Macro Ch19-33\ch06\13_PRINECOMA_CH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987" y="4481438"/>
            <a:ext cx="2994025"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505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5059">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50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457200" y="0"/>
            <a:ext cx="8229600" cy="1519238"/>
          </a:xfrm>
        </p:spPr>
        <p:txBody>
          <a:bodyPr/>
          <a:lstStyle/>
          <a:p>
            <a:r>
              <a:rPr lang="en-US" altLang="en-US" dirty="0">
                <a:latin typeface="Helvetica Neue" pitchFamily="3" charset="0"/>
                <a:cs typeface="Arial" panose="020B0604020202020204" pitchFamily="34" charset="0"/>
              </a:rPr>
              <a:t>Shortcomings of GDP</a:t>
            </a:r>
            <a:r>
              <a:rPr lang="en-US" dirty="0"/>
              <a:t>—</a:t>
            </a:r>
            <a:r>
              <a:rPr lang="en-US" altLang="en-US" dirty="0">
                <a:latin typeface="Helvetica Neue" pitchFamily="3" charset="0"/>
                <a:cs typeface="Arial" panose="020B0604020202020204" pitchFamily="34" charset="0"/>
              </a:rPr>
              <a:t>3 </a:t>
            </a:r>
          </a:p>
        </p:txBody>
      </p:sp>
      <p:sp>
        <p:nvSpPr>
          <p:cNvPr id="89092" name="Content Placeholder 1"/>
          <p:cNvSpPr>
            <a:spLocks noGrp="1"/>
          </p:cNvSpPr>
          <p:nvPr>
            <p:ph sz="half" idx="2"/>
          </p:nvPr>
        </p:nvSpPr>
        <p:spPr>
          <a:xfrm>
            <a:off x="457200" y="1659988"/>
            <a:ext cx="8229600" cy="5036234"/>
          </a:xfrm>
        </p:spPr>
        <p:txBody>
          <a:bodyPr/>
          <a:lstStyle/>
          <a:p>
            <a:pPr eaLnBrk="1" hangingPunct="1"/>
            <a:r>
              <a:rPr lang="en-US" altLang="en-US" sz="2800" dirty="0">
                <a:latin typeface="Helvetica Neue" pitchFamily="3" charset="0"/>
                <a:cs typeface="Arial" panose="020B0604020202020204" pitchFamily="34" charset="0"/>
              </a:rPr>
              <a:t>Environment quality</a:t>
            </a:r>
          </a:p>
          <a:p>
            <a:pPr lvl="1" eaLnBrk="1" hangingPunct="1"/>
            <a:endParaRPr lang="en-US" altLang="en-US" sz="2400" dirty="0">
              <a:latin typeface="Helvetica Neue" pitchFamily="3" charset="0"/>
              <a:cs typeface="Arial" panose="020B0604020202020204" pitchFamily="34" charset="0"/>
            </a:endParaRPr>
          </a:p>
          <a:p>
            <a:pPr lvl="1" eaLnBrk="1" hangingPunct="1"/>
            <a:endParaRPr lang="en-US" altLang="en-US" sz="2400" dirty="0">
              <a:latin typeface="Helvetica Neue" pitchFamily="3" charset="0"/>
              <a:cs typeface="Arial" panose="020B0604020202020204" pitchFamily="34" charset="0"/>
            </a:endParaRPr>
          </a:p>
          <a:p>
            <a:pPr lvl="1" eaLnBrk="1" hangingPunct="1"/>
            <a:endParaRPr lang="en-US" altLang="en-US" sz="2400" dirty="0">
              <a:latin typeface="Helvetica Neue" pitchFamily="3" charset="0"/>
              <a:cs typeface="Arial" panose="020B0604020202020204" pitchFamily="34" charset="0"/>
            </a:endParaRPr>
          </a:p>
          <a:p>
            <a:pPr lvl="1" eaLnBrk="1" hangingPunct="1"/>
            <a:endParaRPr lang="en-US" altLang="en-US" sz="2400" dirty="0">
              <a:latin typeface="Helvetica Neue" pitchFamily="3" charset="0"/>
              <a:cs typeface="Arial" panose="020B0604020202020204" pitchFamily="34" charset="0"/>
            </a:endParaRPr>
          </a:p>
          <a:p>
            <a:pPr lvl="1" eaLnBrk="1" hangingPunct="1"/>
            <a:r>
              <a:rPr lang="en-US" altLang="en-US" sz="2400" dirty="0">
                <a:latin typeface="Helvetica Neue" pitchFamily="3" charset="0"/>
                <a:cs typeface="Arial" panose="020B0604020202020204" pitchFamily="34" charset="0"/>
              </a:rPr>
              <a:t>Country A</a:t>
            </a:r>
          </a:p>
          <a:p>
            <a:pPr lvl="2" eaLnBrk="1" hangingPunct="1"/>
            <a:r>
              <a:rPr lang="en-US" altLang="en-US" dirty="0">
                <a:latin typeface="Helvetica Neue" pitchFamily="3" charset="0"/>
                <a:ea typeface="Helvetica Neue" pitchFamily="3" charset="0"/>
                <a:cs typeface="Arial" panose="020B0604020202020204" pitchFamily="34" charset="0"/>
              </a:rPr>
              <a:t>10 million units of output</a:t>
            </a:r>
          </a:p>
          <a:p>
            <a:pPr lvl="2" eaLnBrk="1" hangingPunct="1"/>
            <a:r>
              <a:rPr lang="en-US" altLang="en-US" dirty="0">
                <a:latin typeface="Helvetica Neue" pitchFamily="3" charset="0"/>
                <a:ea typeface="Helvetica Neue" pitchFamily="3" charset="0"/>
                <a:cs typeface="Arial" panose="020B0604020202020204" pitchFamily="34" charset="0"/>
              </a:rPr>
              <a:t>Clean energy, clean air</a:t>
            </a:r>
          </a:p>
          <a:p>
            <a:pPr lvl="1" eaLnBrk="1" hangingPunct="1"/>
            <a:r>
              <a:rPr lang="en-US" altLang="en-US" sz="2400" dirty="0">
                <a:latin typeface="Helvetica Neue" pitchFamily="3" charset="0"/>
                <a:cs typeface="Arial" panose="020B0604020202020204" pitchFamily="34" charset="0"/>
              </a:rPr>
              <a:t>Country B</a:t>
            </a:r>
          </a:p>
          <a:p>
            <a:pPr lvl="2" eaLnBrk="1" hangingPunct="1"/>
            <a:r>
              <a:rPr lang="en-US" altLang="en-US" dirty="0">
                <a:latin typeface="Helvetica Neue" pitchFamily="3" charset="0"/>
                <a:ea typeface="Helvetica Neue" pitchFamily="3" charset="0"/>
                <a:cs typeface="Arial" panose="020B0604020202020204" pitchFamily="34" charset="0"/>
              </a:rPr>
              <a:t>10 millions unit of output</a:t>
            </a:r>
          </a:p>
          <a:p>
            <a:pPr lvl="2" eaLnBrk="1" hangingPunct="1"/>
            <a:r>
              <a:rPr lang="en-US" altLang="en-US" dirty="0">
                <a:latin typeface="Helvetica Neue" pitchFamily="3" charset="0"/>
                <a:ea typeface="Helvetica Neue" pitchFamily="3" charset="0"/>
                <a:cs typeface="Arial" panose="020B0604020202020204" pitchFamily="34" charset="0"/>
              </a:rPr>
              <a:t>No environmental standards</a:t>
            </a:r>
          </a:p>
          <a:p>
            <a:pPr lvl="1" eaLnBrk="1" hangingPunct="1"/>
            <a:r>
              <a:rPr lang="en-US" altLang="en-US" sz="2400" dirty="0">
                <a:latin typeface="Helvetica Neue" pitchFamily="3" charset="0"/>
                <a:cs typeface="Arial" panose="020B0604020202020204" pitchFamily="34" charset="0"/>
              </a:rPr>
              <a:t>Equal GDP, but is well-being the same?</a:t>
            </a:r>
          </a:p>
          <a:p>
            <a:endParaRPr lang="en-US" altLang="en-US" dirty="0">
              <a:latin typeface="Arial" panose="020B0604020202020204" pitchFamily="34" charset="0"/>
              <a:cs typeface="Arial" panose="020B0604020202020204" pitchFamily="34" charset="0"/>
            </a:endParaRPr>
          </a:p>
        </p:txBody>
      </p:sp>
      <p:pic>
        <p:nvPicPr>
          <p:cNvPr id="7" name="Picture 4" descr="I:\DirkTextbookN\Jpegs(All)\Macro Ch19-33\ch06\15_PRINECOMA_CH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4272" y="2223526"/>
            <a:ext cx="2706688"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3625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09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457200" y="0"/>
            <a:ext cx="8229600" cy="1527175"/>
          </a:xfrm>
        </p:spPr>
        <p:txBody>
          <a:bodyPr/>
          <a:lstStyle/>
          <a:p>
            <a:r>
              <a:rPr lang="en-US" altLang="en-US" dirty="0">
                <a:latin typeface="Arial" panose="020B0604020202020204" pitchFamily="34" charset="0"/>
                <a:cs typeface="Arial" panose="020B0604020202020204" pitchFamily="34" charset="0"/>
              </a:rPr>
              <a:t>Economics in </a:t>
            </a:r>
            <a:r>
              <a:rPr lang="en-US" altLang="en-US" i="1" dirty="0">
                <a:latin typeface="Arial" panose="020B0604020202020204" pitchFamily="34" charset="0"/>
                <a:cs typeface="Arial" panose="020B0604020202020204" pitchFamily="34" charset="0"/>
              </a:rPr>
              <a:t>Superbad</a:t>
            </a:r>
            <a:endParaRPr lang="en-US" altLang="en-US" dirty="0">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457200" y="1712913"/>
            <a:ext cx="8229600" cy="5145087"/>
          </a:xfrm>
        </p:spPr>
        <p:txBody>
          <a:bodyPr/>
          <a:lstStyle/>
          <a:p>
            <a:pPr eaLnBrk="1" hangingPunct="1">
              <a:defRPr/>
            </a:pPr>
            <a:r>
              <a:rPr lang="en-US" altLang="en-US" sz="2800" dirty="0">
                <a:latin typeface="Helvetica Neue" pitchFamily="3" charset="0"/>
              </a:rPr>
              <a:t>Underground economy</a:t>
            </a:r>
          </a:p>
          <a:p>
            <a:pPr marL="457200" lvl="1" indent="0" eaLnBrk="1" hangingPunct="1">
              <a:buNone/>
              <a:defRPr/>
            </a:pPr>
            <a:endParaRPr lang="en-US" altLang="en-US" sz="2400" dirty="0">
              <a:latin typeface="Helvetica Neue" pitchFamily="3" charset="0"/>
            </a:endParaRPr>
          </a:p>
        </p:txBody>
      </p:sp>
      <p:pic>
        <p:nvPicPr>
          <p:cNvPr id="4" name="Picture 4" descr="Tip #212: The Underground Economy in Superbad">
            <a:hlinkClick r:id="rId3"/>
          </p:cNvPr>
          <p:cNvPicPr>
            <a:picLocks noChangeAspect="1"/>
          </p:cNvPicPr>
          <p:nvPr/>
        </p:nvPicPr>
        <p:blipFill>
          <a:blip r:embed="rId4">
            <a:extLst>
              <a:ext uri="{28A0092B-C50C-407E-A947-70E740481C1C}">
                <a14:useLocalDpi xmlns:a14="http://schemas.microsoft.com/office/drawing/2010/main" val="0"/>
              </a:ext>
            </a:extLst>
          </a:blip>
          <a:srcRect l="20306" t="18303" r="22078" b="25455"/>
          <a:stretch>
            <a:fillRect/>
          </a:stretch>
        </p:blipFill>
        <p:spPr bwMode="auto">
          <a:xfrm>
            <a:off x="3749675" y="3502818"/>
            <a:ext cx="1644650"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6621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457200" y="0"/>
            <a:ext cx="8229600" cy="1527175"/>
          </a:xfrm>
        </p:spPr>
        <p:txBody>
          <a:bodyPr/>
          <a:lstStyle/>
          <a:p>
            <a:r>
              <a:rPr lang="en-US" altLang="en-US" dirty="0">
                <a:latin typeface="Arial" panose="020B0604020202020204" pitchFamily="34" charset="0"/>
                <a:cs typeface="Arial" panose="020B0604020202020204" pitchFamily="34" charset="0"/>
              </a:rPr>
              <a:t>Shortcomings of GDP</a:t>
            </a:r>
            <a:r>
              <a:rPr lang="en-US" dirty="0"/>
              <a:t>—</a:t>
            </a:r>
            <a:r>
              <a:rPr lang="en-US" altLang="en-US" dirty="0">
                <a:latin typeface="Arial" panose="020B0604020202020204" pitchFamily="34" charset="0"/>
                <a:cs typeface="Arial" panose="020B0604020202020204" pitchFamily="34" charset="0"/>
              </a:rPr>
              <a:t>4 </a:t>
            </a:r>
          </a:p>
        </p:txBody>
      </p:sp>
      <p:sp>
        <p:nvSpPr>
          <p:cNvPr id="5" name="Content Placeholder 4"/>
          <p:cNvSpPr>
            <a:spLocks noGrp="1"/>
          </p:cNvSpPr>
          <p:nvPr>
            <p:ph idx="1"/>
          </p:nvPr>
        </p:nvSpPr>
        <p:spPr>
          <a:xfrm>
            <a:off x="457200" y="1712913"/>
            <a:ext cx="8229600" cy="5145087"/>
          </a:xfrm>
        </p:spPr>
        <p:txBody>
          <a:bodyPr/>
          <a:lstStyle/>
          <a:p>
            <a:pPr eaLnBrk="1" hangingPunct="1">
              <a:defRPr/>
            </a:pPr>
            <a:r>
              <a:rPr lang="en-US" altLang="en-US" sz="2800" dirty="0">
                <a:latin typeface="Helvetica Neue" pitchFamily="3" charset="0"/>
              </a:rPr>
              <a:t>Underground economy</a:t>
            </a:r>
          </a:p>
          <a:p>
            <a:pPr lvl="1" eaLnBrk="1" hangingPunct="1">
              <a:defRPr/>
            </a:pPr>
            <a:endParaRPr lang="en-US" altLang="en-US" sz="2400" dirty="0">
              <a:latin typeface="Helvetica Neue" pitchFamily="3" charset="0"/>
            </a:endParaRPr>
          </a:p>
          <a:p>
            <a:pPr lvl="1" eaLnBrk="1" hangingPunct="1">
              <a:defRPr/>
            </a:pPr>
            <a:endParaRPr lang="en-US" altLang="en-US" sz="2400" dirty="0">
              <a:latin typeface="Helvetica Neue" pitchFamily="3" charset="0"/>
            </a:endParaRPr>
          </a:p>
          <a:p>
            <a:pPr lvl="1" eaLnBrk="1" hangingPunct="1">
              <a:defRPr/>
            </a:pPr>
            <a:endParaRPr lang="en-US" altLang="en-US" sz="2400" dirty="0">
              <a:latin typeface="Helvetica Neue" pitchFamily="3" charset="0"/>
            </a:endParaRPr>
          </a:p>
          <a:p>
            <a:pPr lvl="1" eaLnBrk="1" hangingPunct="1">
              <a:defRPr/>
            </a:pPr>
            <a:endParaRPr lang="en-US" altLang="en-US" sz="2400" dirty="0">
              <a:latin typeface="Helvetica Neue" pitchFamily="3" charset="0"/>
            </a:endParaRPr>
          </a:p>
          <a:p>
            <a:pPr lvl="1" eaLnBrk="1" hangingPunct="1">
              <a:defRPr/>
            </a:pPr>
            <a:endParaRPr lang="en-US" altLang="en-US" sz="2400" dirty="0">
              <a:latin typeface="Helvetica Neue" pitchFamily="3" charset="0"/>
            </a:endParaRPr>
          </a:p>
          <a:p>
            <a:pPr lvl="1" eaLnBrk="1" hangingPunct="1">
              <a:defRPr/>
            </a:pPr>
            <a:endParaRPr lang="en-US" altLang="en-US" sz="2400" dirty="0">
              <a:latin typeface="Helvetica Neue" pitchFamily="3" charset="0"/>
            </a:endParaRPr>
          </a:p>
          <a:p>
            <a:pPr marL="457200" lvl="1" indent="0" eaLnBrk="1" hangingPunct="1">
              <a:spcAft>
                <a:spcPts val="600"/>
              </a:spcAft>
              <a:buFont typeface="Arial" panose="020B0604020202020204" pitchFamily="34" charset="0"/>
              <a:buNone/>
              <a:defRPr/>
            </a:pPr>
            <a:endParaRPr lang="en-US" altLang="en-US" sz="2400" dirty="0">
              <a:latin typeface="Helvetica Neue" pitchFamily="3" charset="0"/>
            </a:endParaRPr>
          </a:p>
          <a:p>
            <a:pPr lvl="1" eaLnBrk="1" hangingPunct="1">
              <a:spcAft>
                <a:spcPts val="600"/>
              </a:spcAft>
              <a:defRPr/>
            </a:pPr>
            <a:r>
              <a:rPr lang="en-US" altLang="en-US" sz="2400" dirty="0">
                <a:latin typeface="Helvetica Neue" pitchFamily="3" charset="0"/>
              </a:rPr>
              <a:t>Size of underground economy?</a:t>
            </a:r>
          </a:p>
          <a:p>
            <a:pPr lvl="2" eaLnBrk="1" hangingPunct="1">
              <a:defRPr/>
            </a:pPr>
            <a:r>
              <a:rPr lang="en-US" altLang="en-US" dirty="0">
                <a:latin typeface="Helvetica Neue" pitchFamily="3" charset="0"/>
                <a:ea typeface="Helvetica Neue" pitchFamily="3" charset="0"/>
                <a:cs typeface="Arial" panose="020B0604020202020204" pitchFamily="34" charset="0"/>
              </a:rPr>
              <a:t>10 percent of GDP (estimated) in United States</a:t>
            </a:r>
          </a:p>
          <a:p>
            <a:pPr lvl="2" eaLnBrk="1" hangingPunct="1">
              <a:defRPr/>
            </a:pPr>
            <a:r>
              <a:rPr lang="en-US" altLang="en-US" dirty="0">
                <a:latin typeface="Helvetica Neue" pitchFamily="3" charset="0"/>
                <a:ea typeface="Helvetica Neue" pitchFamily="3" charset="0"/>
                <a:cs typeface="Arial" panose="020B0604020202020204" pitchFamily="34" charset="0"/>
              </a:rPr>
              <a:t>45 percent in developing countries</a:t>
            </a:r>
          </a:p>
          <a:p>
            <a:pPr>
              <a:defRPr/>
            </a:pPr>
            <a:endParaRPr lang="en-US" dirty="0"/>
          </a:p>
        </p:txBody>
      </p:sp>
      <p:graphicFrame>
        <p:nvGraphicFramePr>
          <p:cNvPr id="6" name="Diagram 5"/>
          <p:cNvGraphicFramePr/>
          <p:nvPr>
            <p:extLst>
              <p:ext uri="{D42A27DB-BD31-4B8C-83A1-F6EECF244321}">
                <p14:modId xmlns:p14="http://schemas.microsoft.com/office/powerpoint/2010/main" val="275435962"/>
              </p:ext>
            </p:extLst>
          </p:nvPr>
        </p:nvGraphicFramePr>
        <p:xfrm>
          <a:off x="1705690" y="1927273"/>
          <a:ext cx="5732621" cy="37735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a:xfrm>
            <a:off x="457200" y="0"/>
            <a:ext cx="8229600" cy="1519238"/>
          </a:xfrm>
        </p:spPr>
        <p:txBody>
          <a:bodyPr/>
          <a:lstStyle/>
          <a:p>
            <a:r>
              <a:rPr lang="en-US" altLang="en-US" dirty="0">
                <a:latin typeface="Helvetica Neue" pitchFamily="3" charset="0"/>
                <a:cs typeface="Arial" panose="020B0604020202020204" pitchFamily="34" charset="0"/>
              </a:rPr>
              <a:t>Shortcomings of GDP</a:t>
            </a:r>
            <a:r>
              <a:rPr lang="en-US" dirty="0"/>
              <a:t>—</a:t>
            </a:r>
            <a:r>
              <a:rPr lang="en-US" altLang="en-US" dirty="0">
                <a:latin typeface="Helvetica Neue" pitchFamily="3" charset="0"/>
                <a:cs typeface="Arial" panose="020B0604020202020204" pitchFamily="34" charset="0"/>
              </a:rPr>
              <a:t>5 </a:t>
            </a:r>
          </a:p>
        </p:txBody>
      </p:sp>
      <p:sp>
        <p:nvSpPr>
          <p:cNvPr id="48131" name="Content Placeholder 2"/>
          <p:cNvSpPr>
            <a:spLocks noGrp="1"/>
          </p:cNvSpPr>
          <p:nvPr>
            <p:ph sz="half" idx="1"/>
          </p:nvPr>
        </p:nvSpPr>
        <p:spPr>
          <a:xfrm>
            <a:off x="457200" y="1670050"/>
            <a:ext cx="8229600" cy="5026172"/>
          </a:xfrm>
        </p:spPr>
        <p:txBody>
          <a:bodyPr/>
          <a:lstStyle/>
          <a:p>
            <a:pPr eaLnBrk="1" hangingPunct="1"/>
            <a:r>
              <a:rPr lang="en-US" altLang="en-US" sz="2800" dirty="0">
                <a:latin typeface="Helvetica Neue" pitchFamily="3" charset="0"/>
                <a:cs typeface="Arial" panose="020B0604020202020204" pitchFamily="34" charset="0"/>
              </a:rPr>
              <a:t>Leisure time</a:t>
            </a:r>
          </a:p>
          <a:p>
            <a:pPr lvl="1" eaLnBrk="1" hangingPunct="1"/>
            <a:r>
              <a:rPr lang="en-US" altLang="en-US" sz="2600" dirty="0">
                <a:latin typeface="Helvetica Neue" pitchFamily="3" charset="0"/>
                <a:cs typeface="Arial" panose="020B0604020202020204" pitchFamily="34" charset="0"/>
              </a:rPr>
              <a:t>Tradeoff between labor and leisure</a:t>
            </a:r>
          </a:p>
          <a:p>
            <a:pPr lvl="1" eaLnBrk="1" hangingPunct="1"/>
            <a:r>
              <a:rPr lang="en-US" altLang="en-US" sz="2600" dirty="0">
                <a:latin typeface="Helvetica Neue" pitchFamily="3" charset="0"/>
                <a:cs typeface="Arial" panose="020B0604020202020204" pitchFamily="34" charset="0"/>
              </a:rPr>
              <a:t>Average work week</a:t>
            </a:r>
          </a:p>
          <a:p>
            <a:pPr lvl="2" eaLnBrk="1" hangingPunct="1"/>
            <a:r>
              <a:rPr lang="en-US" altLang="en-US" dirty="0">
                <a:latin typeface="Helvetica Neue" pitchFamily="3" charset="0"/>
                <a:ea typeface="Helvetica Neue" pitchFamily="3" charset="0"/>
                <a:cs typeface="Arial" panose="020B0604020202020204" pitchFamily="34" charset="0"/>
              </a:rPr>
              <a:t>South Korea: 46 hours</a:t>
            </a:r>
          </a:p>
          <a:p>
            <a:pPr lvl="2" eaLnBrk="1" hangingPunct="1"/>
            <a:r>
              <a:rPr lang="en-US" altLang="en-US" dirty="0">
                <a:latin typeface="Helvetica Neue" pitchFamily="3" charset="0"/>
                <a:ea typeface="Helvetica Neue" pitchFamily="3" charset="0"/>
                <a:cs typeface="Arial" panose="020B0604020202020204" pitchFamily="34" charset="0"/>
              </a:rPr>
              <a:t>Netherlands: 28 hours</a:t>
            </a:r>
          </a:p>
          <a:p>
            <a:pPr lvl="2" eaLnBrk="1" hangingPunct="1"/>
            <a:r>
              <a:rPr lang="en-US" altLang="en-US" dirty="0">
                <a:latin typeface="Helvetica Neue" pitchFamily="3" charset="0"/>
                <a:ea typeface="Helvetica Neue" pitchFamily="3" charset="0"/>
                <a:cs typeface="Arial" panose="020B0604020202020204" pitchFamily="34" charset="0"/>
              </a:rPr>
              <a:t>USA: 36 hours</a:t>
            </a:r>
          </a:p>
          <a:p>
            <a:pPr lvl="2" eaLnBrk="1" hangingPunct="1"/>
            <a:r>
              <a:rPr lang="en-US" altLang="en-US" dirty="0">
                <a:latin typeface="Helvetica Neue" pitchFamily="3" charset="0"/>
                <a:ea typeface="Helvetica Neue" pitchFamily="3" charset="0"/>
                <a:cs typeface="Arial" panose="020B0604020202020204" pitchFamily="34" charset="0"/>
              </a:rPr>
              <a:t>Japan: 36 hours</a:t>
            </a:r>
          </a:p>
        </p:txBody>
      </p:sp>
      <p:pic>
        <p:nvPicPr>
          <p:cNvPr id="48132" name="Picture 4" descr="I:\DirkTextbookN\Jpegs(All)\Macro Ch19-33\ch06\17_PRINECOMA_CH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1650" y="4654697"/>
            <a:ext cx="30607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813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13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13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13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1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0"/>
            <a:ext cx="8229600" cy="1519238"/>
          </a:xfrm>
        </p:spPr>
        <p:txBody>
          <a:bodyPr/>
          <a:lstStyle/>
          <a:p>
            <a:r>
              <a:rPr lang="en-US" altLang="en-US" sz="3200" dirty="0">
                <a:latin typeface="Arial" panose="020B0604020202020204" pitchFamily="34" charset="0"/>
                <a:cs typeface="Arial" panose="020B0604020202020204" pitchFamily="34" charset="0"/>
              </a:rPr>
              <a:t>Macroeconomics versus Microeconomics</a:t>
            </a:r>
          </a:p>
        </p:txBody>
      </p:sp>
      <p:sp>
        <p:nvSpPr>
          <p:cNvPr id="18435" name="Content Placeholder 4"/>
          <p:cNvSpPr>
            <a:spLocks noGrp="1"/>
          </p:cNvSpPr>
          <p:nvPr>
            <p:ph sz="half" idx="1"/>
          </p:nvPr>
        </p:nvSpPr>
        <p:spPr>
          <a:xfrm>
            <a:off x="457200" y="1670050"/>
            <a:ext cx="4038600" cy="5003800"/>
          </a:xfrm>
        </p:spPr>
        <p:txBody>
          <a:bodyPr/>
          <a:lstStyle/>
          <a:p>
            <a:r>
              <a:rPr lang="en-US" altLang="en-US" dirty="0">
                <a:latin typeface="Arial" panose="020B0604020202020204" pitchFamily="34" charset="0"/>
                <a:cs typeface="Arial" panose="020B0604020202020204" pitchFamily="34" charset="0"/>
              </a:rPr>
              <a:t>Macroeconomics</a:t>
            </a:r>
          </a:p>
          <a:p>
            <a:pPr lvl="1" eaLnBrk="1" hangingPunct="1"/>
            <a:r>
              <a:rPr lang="en-US" altLang="en-US" sz="2400" dirty="0">
                <a:latin typeface="Helvetica Neue" pitchFamily="3" charset="0"/>
                <a:cs typeface="Arial" panose="020B0604020202020204" pitchFamily="34" charset="0"/>
              </a:rPr>
              <a:t>Economy-wide issues</a:t>
            </a:r>
          </a:p>
          <a:p>
            <a:pPr lvl="1" eaLnBrk="1" hangingPunct="1"/>
            <a:r>
              <a:rPr lang="en-US" altLang="en-US" sz="2400" dirty="0">
                <a:latin typeface="Helvetica Neue" pitchFamily="3" charset="0"/>
                <a:cs typeface="Arial" panose="020B0604020202020204" pitchFamily="34" charset="0"/>
              </a:rPr>
              <a:t>Aggregate-level</a:t>
            </a:r>
            <a:endParaRPr lang="en-US" altLang="en-US" sz="1200" dirty="0">
              <a:latin typeface="Helvetica Neue" pitchFamily="3" charset="0"/>
              <a:cs typeface="Arial" panose="020B0604020202020204" pitchFamily="34" charset="0"/>
            </a:endParaRPr>
          </a:p>
          <a:p>
            <a:pPr lvl="2"/>
            <a:r>
              <a:rPr lang="en-US" altLang="en-US" dirty="0">
                <a:latin typeface="Helvetica Neue" pitchFamily="3" charset="0"/>
                <a:ea typeface="Helvetica Neue" pitchFamily="3" charset="0"/>
                <a:cs typeface="Helvetica Neue" pitchFamily="3" charset="0"/>
              </a:rPr>
              <a:t>Inflation</a:t>
            </a:r>
          </a:p>
          <a:p>
            <a:pPr lvl="2"/>
            <a:r>
              <a:rPr lang="en-US" altLang="en-US" dirty="0">
                <a:latin typeface="Helvetica Neue" pitchFamily="3" charset="0"/>
                <a:ea typeface="Helvetica Neue" pitchFamily="3" charset="0"/>
                <a:cs typeface="Helvetica Neue" pitchFamily="3" charset="0"/>
              </a:rPr>
              <a:t>Unemployment</a:t>
            </a:r>
          </a:p>
          <a:p>
            <a:pPr lvl="2"/>
            <a:r>
              <a:rPr lang="en-US" altLang="en-US" dirty="0">
                <a:latin typeface="Helvetica Neue" pitchFamily="3" charset="0"/>
                <a:ea typeface="Helvetica Neue" pitchFamily="3" charset="0"/>
                <a:cs typeface="Helvetica Neue" pitchFamily="3" charset="0"/>
              </a:rPr>
              <a:t>Economic growth</a:t>
            </a:r>
          </a:p>
          <a:p>
            <a:pPr lvl="1" eaLnBrk="1" hangingPunct="1"/>
            <a:endParaRPr lang="en-US" altLang="en-US" dirty="0">
              <a:latin typeface="Arial" panose="020B0604020202020204" pitchFamily="34" charset="0"/>
              <a:cs typeface="Arial" panose="020B0604020202020204" pitchFamily="34" charset="0"/>
            </a:endParaRPr>
          </a:p>
        </p:txBody>
      </p:sp>
      <p:sp>
        <p:nvSpPr>
          <p:cNvPr id="6" name="Content Placeholder 5"/>
          <p:cNvSpPr>
            <a:spLocks noGrp="1"/>
          </p:cNvSpPr>
          <p:nvPr>
            <p:ph sz="half" idx="2"/>
          </p:nvPr>
        </p:nvSpPr>
        <p:spPr>
          <a:xfrm>
            <a:off x="4648200" y="1670050"/>
            <a:ext cx="4365625" cy="5003800"/>
          </a:xfrm>
        </p:spPr>
        <p:txBody>
          <a:bodyPr/>
          <a:lstStyle/>
          <a:p>
            <a:pPr>
              <a:defRPr/>
            </a:pPr>
            <a:r>
              <a:rPr lang="en-US" dirty="0"/>
              <a:t>Microeconomics</a:t>
            </a:r>
          </a:p>
          <a:p>
            <a:pPr lvl="1" eaLnBrk="1" hangingPunct="1">
              <a:defRPr/>
            </a:pPr>
            <a:r>
              <a:rPr lang="en-US" altLang="en-US" sz="2400" dirty="0">
                <a:latin typeface="Helvetica Neue" pitchFamily="3" charset="0"/>
              </a:rPr>
              <a:t>Individual-level decisions</a:t>
            </a:r>
          </a:p>
          <a:p>
            <a:pPr lvl="1" eaLnBrk="1" hangingPunct="1">
              <a:defRPr/>
            </a:pPr>
            <a:r>
              <a:rPr lang="en-US" altLang="en-US" sz="2400" dirty="0">
                <a:latin typeface="Helvetica Neue" pitchFamily="3" charset="0"/>
              </a:rPr>
              <a:t>Households or firms</a:t>
            </a:r>
          </a:p>
          <a:p>
            <a:pPr lvl="2">
              <a:defRPr/>
            </a:pPr>
            <a:r>
              <a:rPr lang="en-US" dirty="0"/>
              <a:t>Individual markets</a:t>
            </a:r>
          </a:p>
          <a:p>
            <a:pPr lvl="2">
              <a:defRPr/>
            </a:pPr>
            <a:r>
              <a:rPr lang="en-US" dirty="0"/>
              <a:t>Choices</a:t>
            </a:r>
          </a:p>
          <a:p>
            <a:pPr lvl="2">
              <a:defRPr/>
            </a:pPr>
            <a:r>
              <a:rPr lang="en-US" dirty="0"/>
              <a:t>Implications for P and Q</a:t>
            </a:r>
          </a:p>
          <a:p>
            <a:pPr lvl="1" eaLnBrk="1" hangingPunct="1">
              <a:defRPr/>
            </a:pPr>
            <a:endParaRPr lang="en-US" altLang="en-US" sz="2400" dirty="0">
              <a:latin typeface="Helvetica Neue" pitchFamily="3" charset="0"/>
            </a:endParaRPr>
          </a:p>
          <a:p>
            <a:pPr marL="0" indent="0">
              <a:buFont typeface="Arial" panose="020B0604020202020204" pitchFamily="34" charset="0"/>
              <a:buNone/>
              <a:defRPr/>
            </a:pPr>
            <a:endParaRPr lang="en-US" dirty="0"/>
          </a:p>
        </p:txBody>
      </p:sp>
      <p:pic>
        <p:nvPicPr>
          <p:cNvPr id="7" name="Picture 2" descr="I:\DirkTextbookN\Jpegs(All)\Macro Ch19-33\ch06\02_PRINECOMA_CH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5" y="4375150"/>
            <a:ext cx="34607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I:\DirkTextbookN\Jpegs(All)\Macro Ch19-33\ch06\02_PRINECOMA_CH06.jpg"/>
          <p:cNvPicPr>
            <a:picLocks noChangeAspect="1" noChangeArrowheads="1"/>
          </p:cNvPicPr>
          <p:nvPr/>
        </p:nvPicPr>
        <p:blipFill>
          <a:blip r:embed="rId4"/>
          <a:srcRect b="4984"/>
          <a:stretch>
            <a:fillRect/>
          </a:stretch>
        </p:blipFill>
        <p:spPr bwMode="auto">
          <a:xfrm>
            <a:off x="5214939" y="4360654"/>
            <a:ext cx="3506514" cy="2322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43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435">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435">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a:xfrm>
            <a:off x="457200" y="0"/>
            <a:ext cx="8229600" cy="1519238"/>
          </a:xfrm>
        </p:spPr>
        <p:txBody>
          <a:bodyPr/>
          <a:lstStyle/>
          <a:p>
            <a:r>
              <a:rPr lang="en-US" altLang="en-US" dirty="0">
                <a:latin typeface="Helvetica Neue" pitchFamily="3" charset="0"/>
                <a:cs typeface="Arial" panose="020B0604020202020204" pitchFamily="34" charset="0"/>
              </a:rPr>
              <a:t>Shortcomings of GDP</a:t>
            </a:r>
            <a:r>
              <a:rPr lang="en-US" dirty="0"/>
              <a:t>—</a:t>
            </a:r>
            <a:r>
              <a:rPr lang="en-US" altLang="en-US" dirty="0">
                <a:latin typeface="Helvetica Neue" pitchFamily="3" charset="0"/>
                <a:cs typeface="Arial" panose="020B0604020202020204" pitchFamily="34" charset="0"/>
              </a:rPr>
              <a:t>6 </a:t>
            </a:r>
          </a:p>
        </p:txBody>
      </p:sp>
      <p:sp>
        <p:nvSpPr>
          <p:cNvPr id="93188" name="Content Placeholder 1"/>
          <p:cNvSpPr>
            <a:spLocks noGrp="1"/>
          </p:cNvSpPr>
          <p:nvPr>
            <p:ph sz="half" idx="2"/>
          </p:nvPr>
        </p:nvSpPr>
        <p:spPr>
          <a:xfrm>
            <a:off x="457200" y="1670049"/>
            <a:ext cx="8229600" cy="4955833"/>
          </a:xfrm>
        </p:spPr>
        <p:txBody>
          <a:bodyPr/>
          <a:lstStyle/>
          <a:p>
            <a:pPr eaLnBrk="1" hangingPunct="1"/>
            <a:r>
              <a:rPr lang="en-US" altLang="en-US" sz="2800" dirty="0">
                <a:latin typeface="Helvetica Neue" pitchFamily="3" charset="0"/>
                <a:cs typeface="Arial" panose="020B0604020202020204" pitchFamily="34" charset="0"/>
              </a:rPr>
              <a:t>Other measures of well-being</a:t>
            </a:r>
          </a:p>
          <a:p>
            <a:pPr lvl="1" eaLnBrk="1" hangingPunct="1"/>
            <a:r>
              <a:rPr lang="en-US" altLang="en-US" sz="2400" dirty="0">
                <a:latin typeface="Helvetica Neue" pitchFamily="3" charset="0"/>
                <a:cs typeface="Arial" panose="020B0604020202020204" pitchFamily="34" charset="0"/>
              </a:rPr>
              <a:t>Life expectancy</a:t>
            </a:r>
          </a:p>
          <a:p>
            <a:pPr lvl="1" eaLnBrk="1" hangingPunct="1"/>
            <a:r>
              <a:rPr lang="en-US" altLang="en-US" sz="2400" dirty="0">
                <a:latin typeface="Helvetica Neue" pitchFamily="3" charset="0"/>
                <a:cs typeface="Arial" panose="020B0604020202020204" pitchFamily="34" charset="0"/>
              </a:rPr>
              <a:t>Education levels</a:t>
            </a:r>
          </a:p>
          <a:p>
            <a:pPr lvl="1" eaLnBrk="1" hangingPunct="1"/>
            <a:r>
              <a:rPr lang="en-US" altLang="en-US" sz="2400" dirty="0">
                <a:latin typeface="Helvetica Neue" pitchFamily="3" charset="0"/>
                <a:cs typeface="Arial" panose="020B0604020202020204" pitchFamily="34" charset="0"/>
              </a:rPr>
              <a:t>Access to health care</a:t>
            </a:r>
          </a:p>
          <a:p>
            <a:pPr lvl="1" eaLnBrk="1" hangingPunct="1"/>
            <a:r>
              <a:rPr lang="en-US" altLang="en-US" sz="2400" dirty="0">
                <a:latin typeface="Helvetica Neue" pitchFamily="3" charset="0"/>
                <a:cs typeface="Arial" panose="020B0604020202020204" pitchFamily="34" charset="0"/>
              </a:rPr>
              <a:t>Crime rates</a:t>
            </a:r>
          </a:p>
          <a:p>
            <a:endParaRPr lang="en-US" altLang="en-US" dirty="0">
              <a:latin typeface="Arial" panose="020B0604020202020204" pitchFamily="34" charset="0"/>
              <a:cs typeface="Arial" panose="020B0604020202020204" pitchFamily="34" charset="0"/>
            </a:endParaRPr>
          </a:p>
        </p:txBody>
      </p:sp>
      <p:pic>
        <p:nvPicPr>
          <p:cNvPr id="6" name="Picture 4" descr="I:\DirkTextbookN\Jpegs(All)\Macro Ch19-33\ch07\11_PRINECOMA_CH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7569" y="4104932"/>
            <a:ext cx="2328862"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2503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18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18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318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318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a:xfrm>
            <a:off x="457200" y="0"/>
            <a:ext cx="8229600" cy="1527175"/>
          </a:xfrm>
        </p:spPr>
        <p:txBody>
          <a:bodyPr/>
          <a:lstStyle/>
          <a:p>
            <a:r>
              <a:rPr lang="en-US" altLang="en-US" dirty="0">
                <a:latin typeface="Helvetica Neue" pitchFamily="3" charset="0"/>
                <a:cs typeface="Arial" panose="020B0604020202020204" pitchFamily="34" charset="0"/>
              </a:rPr>
              <a:t>Practice What You Know</a:t>
            </a:r>
            <a:r>
              <a:rPr lang="en-US" dirty="0"/>
              <a:t>—</a:t>
            </a:r>
            <a:r>
              <a:rPr lang="en-US" altLang="en-US" dirty="0">
                <a:latin typeface="Helvetica Neue" pitchFamily="3" charset="0"/>
                <a:cs typeface="Arial" panose="020B0604020202020204" pitchFamily="34" charset="0"/>
              </a:rPr>
              <a:t>5 </a:t>
            </a:r>
          </a:p>
        </p:txBody>
      </p:sp>
      <p:sp>
        <p:nvSpPr>
          <p:cNvPr id="53251" name="Content Placeholder 2"/>
          <p:cNvSpPr>
            <a:spLocks noGrp="1"/>
          </p:cNvSpPr>
          <p:nvPr>
            <p:ph idx="1"/>
          </p:nvPr>
        </p:nvSpPr>
        <p:spPr>
          <a:xfrm>
            <a:off x="457200" y="1712913"/>
            <a:ext cx="8229600" cy="4895850"/>
          </a:xfrm>
        </p:spPr>
        <p:txBody>
          <a:bodyPr/>
          <a:lstStyle/>
          <a:p>
            <a:r>
              <a:rPr lang="en-US" altLang="en-US" dirty="0">
                <a:latin typeface="Helvetica Neue" pitchFamily="3" charset="0"/>
                <a:cs typeface="Arial" panose="020B0604020202020204" pitchFamily="34" charset="0"/>
              </a:rPr>
              <a:t>Which of the following would not be included in GDP?</a:t>
            </a:r>
          </a:p>
          <a:p>
            <a:pPr marL="971550" lvl="1" indent="-514350">
              <a:buFont typeface="Calibri" panose="020F0502020204030204" pitchFamily="34" charset="0"/>
              <a:buAutoNum type="alphaUcPeriod"/>
            </a:pPr>
            <a:r>
              <a:rPr lang="en-US" altLang="en-US" dirty="0">
                <a:latin typeface="Helvetica Neue" pitchFamily="3" charset="0"/>
                <a:cs typeface="Arial" panose="020B0604020202020204" pitchFamily="34" charset="0"/>
              </a:rPr>
              <a:t>Bob hires a construction company to build his home.</a:t>
            </a:r>
          </a:p>
          <a:p>
            <a:pPr marL="971550" lvl="1" indent="-514350">
              <a:buFont typeface="Calibri" panose="020F0502020204030204" pitchFamily="34" charset="0"/>
              <a:buAutoNum type="alphaUcPeriod"/>
            </a:pPr>
            <a:r>
              <a:rPr lang="en-US" altLang="en-US" dirty="0">
                <a:latin typeface="Helvetica Neue" pitchFamily="3" charset="0"/>
                <a:cs typeface="Arial" panose="020B0604020202020204" pitchFamily="34" charset="0"/>
              </a:rPr>
              <a:t>Michael pays the neighbor kid to mow his yard.</a:t>
            </a:r>
          </a:p>
          <a:p>
            <a:pPr marL="971550" lvl="1" indent="-514350">
              <a:buFont typeface="Calibri" panose="020F0502020204030204" pitchFamily="34" charset="0"/>
              <a:buAutoNum type="alphaUcPeriod"/>
            </a:pPr>
            <a:r>
              <a:rPr lang="en-US" altLang="en-US" dirty="0">
                <a:latin typeface="Helvetica Neue" pitchFamily="3" charset="0"/>
                <a:cs typeface="Arial" panose="020B0604020202020204" pitchFamily="34" charset="0"/>
              </a:rPr>
              <a:t>Alex buys some cheese and dough to bake a pizza at home.</a:t>
            </a:r>
          </a:p>
          <a:p>
            <a:pPr marL="971550" lvl="1" indent="-514350">
              <a:buFont typeface="Calibri" panose="020F0502020204030204" pitchFamily="34" charset="0"/>
              <a:buAutoNum type="alphaUcPeriod"/>
            </a:pPr>
            <a:r>
              <a:rPr lang="en-US" altLang="en-US" dirty="0">
                <a:latin typeface="Helvetica Neue" pitchFamily="3" charset="0"/>
                <a:cs typeface="Arial" panose="020B0604020202020204" pitchFamily="34" charset="0"/>
              </a:rPr>
              <a:t>Elyse buys some shoes.</a:t>
            </a:r>
          </a:p>
        </p:txBody>
      </p:sp>
      <p:sp>
        <p:nvSpPr>
          <p:cNvPr id="4" name="Rectangle 3" descr="Correct answer: B, Michael pays the neighbor kid to mow his yard."/>
          <p:cNvSpPr>
            <a:spLocks noChangeArrowheads="1"/>
          </p:cNvSpPr>
          <p:nvPr/>
        </p:nvSpPr>
        <p:spPr bwMode="auto">
          <a:xfrm>
            <a:off x="763456" y="4030474"/>
            <a:ext cx="7923344" cy="1027301"/>
          </a:xfrm>
          <a:prstGeom prst="rect">
            <a:avLst/>
          </a:prstGeom>
          <a:noFill/>
          <a:ln w="38100">
            <a:solidFill>
              <a:srgbClr val="669900"/>
            </a:solidFill>
            <a:miter lim="800000"/>
            <a:headEnd/>
            <a:tailEnd/>
          </a:ln>
          <a:effectLst>
            <a:outerShdw blurRad="400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prstTxWarp prst="textNoShape">
              <a:avLst/>
            </a:prstTxWarp>
          </a:bodyPr>
          <a:lstStyle/>
          <a:p>
            <a:pPr algn="ctr" eaLnBrk="1" hangingPunct="1"/>
            <a:endParaRPr 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a:xfrm>
            <a:off x="457200" y="0"/>
            <a:ext cx="8229600" cy="1527175"/>
          </a:xfrm>
        </p:spPr>
        <p:txBody>
          <a:bodyPr/>
          <a:lstStyle/>
          <a:p>
            <a:r>
              <a:rPr lang="en-US" altLang="en-US">
                <a:latin typeface="Helvetica Neue" pitchFamily="3" charset="0"/>
                <a:cs typeface="Arial" panose="020B0604020202020204" pitchFamily="34" charset="0"/>
              </a:rPr>
              <a:t>Conclusion</a:t>
            </a:r>
          </a:p>
        </p:txBody>
      </p:sp>
      <p:sp>
        <p:nvSpPr>
          <p:cNvPr id="95235" name="Content Placeholder 2"/>
          <p:cNvSpPr>
            <a:spLocks noGrp="1"/>
          </p:cNvSpPr>
          <p:nvPr>
            <p:ph idx="1"/>
          </p:nvPr>
        </p:nvSpPr>
        <p:spPr>
          <a:xfrm>
            <a:off x="457200" y="1712913"/>
            <a:ext cx="8686800" cy="4895850"/>
          </a:xfrm>
        </p:spPr>
        <p:txBody>
          <a:bodyPr/>
          <a:lstStyle/>
          <a:p>
            <a:pPr eaLnBrk="1" hangingPunct="1"/>
            <a:r>
              <a:rPr lang="en-US" altLang="en-US" sz="3200" dirty="0">
                <a:latin typeface="Arial" panose="020B0604020202020204" pitchFamily="34" charset="0"/>
                <a:cs typeface="Arial" panose="020B0604020202020204" pitchFamily="34" charset="0"/>
              </a:rPr>
              <a:t>In this chapter, we learned a measure of economic output, gross domestic product:</a:t>
            </a:r>
          </a:p>
          <a:p>
            <a:pPr lvl="1" eaLnBrk="1" hangingPunct="1"/>
            <a:r>
              <a:rPr lang="en-US" altLang="en-US" sz="2800" dirty="0">
                <a:latin typeface="Helvetica Neue" pitchFamily="3" charset="0"/>
                <a:cs typeface="Arial" panose="020B0604020202020204" pitchFamily="34" charset="0"/>
              </a:rPr>
              <a:t>The market value of all final goods and services produced in a nation within a specific period of time</a:t>
            </a:r>
          </a:p>
          <a:p>
            <a:pPr eaLnBrk="1" hangingPunct="1"/>
            <a:r>
              <a:rPr lang="en-US" altLang="en-US" sz="3200" dirty="0">
                <a:latin typeface="Arial" panose="020B0604020202020204" pitchFamily="34" charset="0"/>
                <a:cs typeface="Arial" panose="020B0604020202020204" pitchFamily="34" charset="0"/>
              </a:rPr>
              <a:t>Which is used to examine:</a:t>
            </a:r>
          </a:p>
          <a:p>
            <a:pPr lvl="1" eaLnBrk="1" hangingPunct="1"/>
            <a:r>
              <a:rPr lang="en-US" altLang="en-US" sz="2800" dirty="0">
                <a:latin typeface="Arial" panose="020B0604020202020204" pitchFamily="34" charset="0"/>
                <a:cs typeface="Arial" panose="020B0604020202020204" pitchFamily="34" charset="0"/>
              </a:rPr>
              <a:t>Economic growth</a:t>
            </a:r>
          </a:p>
          <a:p>
            <a:pPr lvl="1" eaLnBrk="1" hangingPunct="1"/>
            <a:r>
              <a:rPr lang="en-US" altLang="en-US" sz="2800" dirty="0">
                <a:latin typeface="Arial" panose="020B0604020202020204" pitchFamily="34" charset="0"/>
                <a:cs typeface="Arial" panose="020B0604020202020204" pitchFamily="34" charset="0"/>
              </a:rPr>
              <a:t>Fluctuations in economic activity around the long-run trend</a:t>
            </a:r>
          </a:p>
          <a:p>
            <a:pPr lvl="1" eaLnBrk="1" hangingPunct="1"/>
            <a:r>
              <a:rPr lang="en-US" altLang="en-US" sz="2800" dirty="0">
                <a:latin typeface="Arial" panose="020B0604020202020204" pitchFamily="34" charset="0"/>
                <a:cs typeface="Arial" panose="020B0604020202020204" pitchFamily="34" charset="0"/>
              </a:rPr>
              <a:t>C</a:t>
            </a:r>
            <a:r>
              <a:rPr lang="en-US" altLang="en-US" sz="2800">
                <a:latin typeface="Arial" panose="020B0604020202020204" pitchFamily="34" charset="0"/>
                <a:cs typeface="Arial" panose="020B0604020202020204" pitchFamily="34" charset="0"/>
              </a:rPr>
              <a:t>ross-country </a:t>
            </a:r>
            <a:r>
              <a:rPr lang="en-US" altLang="en-US" sz="2800" dirty="0">
                <a:latin typeface="Arial" panose="020B0604020202020204" pitchFamily="34" charset="0"/>
                <a:cs typeface="Arial" panose="020B0604020202020204" pitchFamily="34" charset="0"/>
              </a:rPr>
              <a:t>comparisons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0"/>
            <a:ext cx="8229600" cy="1527175"/>
          </a:xfrm>
        </p:spPr>
        <p:txBody>
          <a:bodyPr/>
          <a:lstStyle/>
          <a:p>
            <a:r>
              <a:rPr lang="en-US" altLang="en-US">
                <a:latin typeface="Helvetica Neue" pitchFamily="3" charset="0"/>
                <a:cs typeface="Arial" panose="020B0604020202020204" pitchFamily="34" charset="0"/>
              </a:rPr>
              <a:t>Macroeconomics and GDP</a:t>
            </a:r>
          </a:p>
        </p:txBody>
      </p:sp>
      <p:sp>
        <p:nvSpPr>
          <p:cNvPr id="11267" name="Content Placeholder 2"/>
          <p:cNvSpPr>
            <a:spLocks noGrp="1"/>
          </p:cNvSpPr>
          <p:nvPr>
            <p:ph idx="1"/>
          </p:nvPr>
        </p:nvSpPr>
        <p:spPr>
          <a:xfrm>
            <a:off x="457200" y="1712913"/>
            <a:ext cx="8229600" cy="4895850"/>
          </a:xfrm>
        </p:spPr>
        <p:txBody>
          <a:bodyPr/>
          <a:lstStyle/>
          <a:p>
            <a:pPr eaLnBrk="1" hangingPunct="1"/>
            <a:r>
              <a:rPr lang="en-US" altLang="en-US" sz="3200" dirty="0">
                <a:latin typeface="Helvetica Neue" pitchFamily="3" charset="0"/>
                <a:cs typeface="Arial" panose="020B0604020202020204" pitchFamily="34" charset="0"/>
              </a:rPr>
              <a:t>Gross domestic product (GDP)</a:t>
            </a:r>
          </a:p>
          <a:p>
            <a:pPr lvl="1" eaLnBrk="1" hangingPunct="1"/>
            <a:r>
              <a:rPr lang="en-US" altLang="en-US" sz="2800" dirty="0">
                <a:latin typeface="Helvetica Neue" pitchFamily="3" charset="0"/>
                <a:cs typeface="Arial" panose="020B0604020202020204" pitchFamily="34" charset="0"/>
              </a:rPr>
              <a:t>Total (gross) amount of everything produced within a specific economy</a:t>
            </a:r>
          </a:p>
          <a:p>
            <a:pPr lvl="1" eaLnBrk="1" hangingPunct="1"/>
            <a:r>
              <a:rPr lang="en-US" altLang="en-US" sz="2800" dirty="0">
                <a:latin typeface="Helvetica Neue" pitchFamily="3" charset="0"/>
                <a:cs typeface="Arial" panose="020B0604020202020204" pitchFamily="34" charset="0"/>
              </a:rPr>
              <a:t>Used to analyze economic growth</a:t>
            </a:r>
          </a:p>
          <a:p>
            <a:pPr lvl="1" eaLnBrk="1" hangingPunct="1"/>
            <a:r>
              <a:rPr lang="en-US" altLang="en-US" sz="2800" dirty="0">
                <a:latin typeface="Helvetica Neue" pitchFamily="3" charset="0"/>
                <a:cs typeface="Arial" panose="020B0604020202020204" pitchFamily="34" charset="0"/>
              </a:rPr>
              <a:t>Can compare regions or nations</a:t>
            </a:r>
          </a:p>
          <a:p>
            <a:pPr lvl="2" eaLnBrk="1" hangingPunct="1"/>
            <a:r>
              <a:rPr lang="en-US" altLang="en-US" sz="2000" i="1" dirty="0">
                <a:latin typeface="Helvetica Neue" pitchFamily="3" charset="0"/>
                <a:ea typeface="Helvetica Neue" pitchFamily="3" charset="0"/>
                <a:cs typeface="Helvetica Neue" pitchFamily="3" charset="0"/>
              </a:rPr>
              <a:t>Note: some quality-of-life measures are not easily captured quantitatively.</a:t>
            </a:r>
            <a:endParaRPr lang="en-US" altLang="en-US" sz="1600" i="1" dirty="0">
              <a:latin typeface="Helvetica Neue" pitchFamily="3" charset="0"/>
              <a:ea typeface="Helvetica Neue" pitchFamily="3" charset="0"/>
              <a:cs typeface="Helvetica Neue" pitchFamily="3"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0"/>
            <a:ext cx="8229600" cy="1527175"/>
          </a:xfrm>
        </p:spPr>
        <p:txBody>
          <a:bodyPr/>
          <a:lstStyle/>
          <a:p>
            <a:r>
              <a:rPr lang="en-US" altLang="en-US">
                <a:latin typeface="Helvetica Neue" pitchFamily="3" charset="0"/>
                <a:cs typeface="Arial" panose="020B0604020202020204" pitchFamily="34" charset="0"/>
              </a:rPr>
              <a:t>Defining GDP</a:t>
            </a:r>
          </a:p>
        </p:txBody>
      </p:sp>
      <p:sp>
        <p:nvSpPr>
          <p:cNvPr id="13315" name="Content Placeholder 2"/>
          <p:cNvSpPr>
            <a:spLocks noGrp="1"/>
          </p:cNvSpPr>
          <p:nvPr>
            <p:ph idx="1"/>
          </p:nvPr>
        </p:nvSpPr>
        <p:spPr>
          <a:xfrm>
            <a:off x="457200" y="1712913"/>
            <a:ext cx="8229600" cy="4895850"/>
          </a:xfrm>
        </p:spPr>
        <p:txBody>
          <a:bodyPr/>
          <a:lstStyle/>
          <a:p>
            <a:pPr eaLnBrk="1" hangingPunct="1">
              <a:defRPr/>
            </a:pPr>
            <a:r>
              <a:rPr lang="en-US" altLang="en-US" sz="3200" dirty="0">
                <a:solidFill>
                  <a:srgbClr val="FF8119"/>
                </a:solidFill>
                <a:latin typeface="Helvetica Neue" pitchFamily="3" charset="0"/>
              </a:rPr>
              <a:t>G</a:t>
            </a:r>
            <a:r>
              <a:rPr lang="en-US" altLang="en-US" sz="3200" dirty="0">
                <a:latin typeface="Helvetica Neue" pitchFamily="3" charset="0"/>
              </a:rPr>
              <a:t>ross </a:t>
            </a:r>
            <a:r>
              <a:rPr lang="en-US" altLang="en-US" sz="3200" dirty="0">
                <a:solidFill>
                  <a:srgbClr val="FF8119"/>
                </a:solidFill>
                <a:latin typeface="Helvetica Neue" pitchFamily="3" charset="0"/>
              </a:rPr>
              <a:t>d</a:t>
            </a:r>
            <a:r>
              <a:rPr lang="en-US" altLang="en-US" sz="3200" dirty="0">
                <a:latin typeface="Helvetica Neue" pitchFamily="3" charset="0"/>
              </a:rPr>
              <a:t>omestic </a:t>
            </a:r>
            <a:r>
              <a:rPr lang="en-US" altLang="en-US" sz="3200" dirty="0">
                <a:solidFill>
                  <a:srgbClr val="FF8119"/>
                </a:solidFill>
                <a:latin typeface="Helvetica Neue" pitchFamily="3" charset="0"/>
              </a:rPr>
              <a:t>p</a:t>
            </a:r>
            <a:r>
              <a:rPr lang="en-US" altLang="en-US" sz="3200" dirty="0">
                <a:latin typeface="Helvetica Neue" pitchFamily="3" charset="0"/>
              </a:rPr>
              <a:t>roduct</a:t>
            </a:r>
          </a:p>
          <a:p>
            <a:pPr lvl="1" eaLnBrk="1" hangingPunct="1">
              <a:defRPr/>
            </a:pPr>
            <a:r>
              <a:rPr lang="en-US" altLang="en-US" sz="2800" dirty="0">
                <a:latin typeface="Helvetica Neue" pitchFamily="3" charset="0"/>
              </a:rPr>
              <a:t>The market </a:t>
            </a:r>
            <a:r>
              <a:rPr lang="en-US" altLang="en-US" sz="2800" b="1" dirty="0">
                <a:solidFill>
                  <a:schemeClr val="accent6">
                    <a:lumMod val="75000"/>
                  </a:schemeClr>
                </a:solidFill>
                <a:latin typeface="Helvetica Neue" pitchFamily="3" charset="0"/>
              </a:rPr>
              <a:t>value</a:t>
            </a:r>
            <a:r>
              <a:rPr lang="en-US" altLang="en-US" sz="2800" dirty="0">
                <a:latin typeface="Helvetica Neue" pitchFamily="3" charset="0"/>
              </a:rPr>
              <a:t> of all </a:t>
            </a:r>
            <a:r>
              <a:rPr lang="en-US" altLang="en-US" sz="2800" b="1" dirty="0">
                <a:solidFill>
                  <a:schemeClr val="accent6">
                    <a:lumMod val="75000"/>
                  </a:schemeClr>
                </a:solidFill>
                <a:latin typeface="Helvetica Neue" pitchFamily="3" charset="0"/>
              </a:rPr>
              <a:t>final</a:t>
            </a:r>
            <a:r>
              <a:rPr lang="en-US" altLang="en-US" sz="2800" dirty="0">
                <a:latin typeface="Helvetica Neue" pitchFamily="3" charset="0"/>
              </a:rPr>
              <a:t> goods and services produced in a nation within a specific </a:t>
            </a:r>
            <a:r>
              <a:rPr lang="en-US" altLang="en-US" sz="2800" b="1" dirty="0">
                <a:solidFill>
                  <a:schemeClr val="accent6">
                    <a:lumMod val="75000"/>
                  </a:schemeClr>
                </a:solidFill>
                <a:latin typeface="Helvetica Neue" pitchFamily="3" charset="0"/>
              </a:rPr>
              <a:t>period of time</a:t>
            </a:r>
            <a:r>
              <a:rPr lang="en-US" altLang="en-US" sz="2800" dirty="0">
                <a:latin typeface="Helvetica Neue" pitchFamily="3" charset="0"/>
              </a:rPr>
              <a:t>.</a:t>
            </a:r>
            <a:endParaRPr lang="en-US" altLang="en-US" sz="2800" dirty="0">
              <a:solidFill>
                <a:schemeClr val="accent6">
                  <a:lumMod val="75000"/>
                </a:schemeClr>
              </a:solidFill>
              <a:latin typeface="Helvetica Neue" pitchFamily="3" charset="0"/>
            </a:endParaRPr>
          </a:p>
          <a:p>
            <a:pPr lvl="1" eaLnBrk="1" hangingPunct="1">
              <a:defRPr/>
            </a:pPr>
            <a:r>
              <a:rPr lang="en-US" altLang="en-US" sz="2800" dirty="0">
                <a:latin typeface="Helvetica Neue" pitchFamily="3" charset="0"/>
              </a:rPr>
              <a:t>Sum of output from all economic activity</a:t>
            </a:r>
          </a:p>
          <a:p>
            <a:pPr lvl="2" eaLnBrk="1" hangingPunct="1">
              <a:defRPr/>
            </a:pPr>
            <a:r>
              <a:rPr lang="en-US" altLang="en-US" sz="2600" dirty="0">
                <a:latin typeface="Helvetica Neue" pitchFamily="3" charset="0"/>
              </a:rPr>
              <a:t>Output = GDP = Income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Measuring GDP in </a:t>
            </a:r>
            <a:r>
              <a:rPr lang="en-US" i="1" dirty="0"/>
              <a:t>Slate’s </a:t>
            </a:r>
            <a:r>
              <a:rPr lang="en-US" dirty="0"/>
              <a:t>“What Is GDP?”</a:t>
            </a:r>
          </a:p>
        </p:txBody>
      </p:sp>
      <p:sp>
        <p:nvSpPr>
          <p:cNvPr id="6" name="Content Placeholder 5"/>
          <p:cNvSpPr>
            <a:spLocks noGrp="1"/>
          </p:cNvSpPr>
          <p:nvPr>
            <p:ph idx="1"/>
          </p:nvPr>
        </p:nvSpPr>
        <p:spPr/>
        <p:txBody>
          <a:bodyPr/>
          <a:lstStyle/>
          <a:p>
            <a:r>
              <a:rPr lang="en-US" dirty="0"/>
              <a:t>Economic Growth and GDP</a:t>
            </a:r>
          </a:p>
          <a:p>
            <a:pPr lvl="1"/>
            <a:r>
              <a:rPr lang="en-US" dirty="0"/>
              <a:t>What does GDP represent?</a:t>
            </a:r>
          </a:p>
          <a:p>
            <a:pPr lvl="1"/>
            <a:r>
              <a:rPr lang="en-US" dirty="0"/>
              <a:t>Can a country’s entire economy be summed up in one number?</a:t>
            </a:r>
          </a:p>
        </p:txBody>
      </p:sp>
      <p:pic>
        <p:nvPicPr>
          <p:cNvPr id="4" name="Picture 4" descr="Tip #172: Price Gouging in ABC News, “Price Gouging—Stossel in the Classroom”">
            <a:hlinkClick r:id="rId3"/>
          </p:cNvPr>
          <p:cNvPicPr>
            <a:picLocks noChangeAspect="1"/>
          </p:cNvPicPr>
          <p:nvPr/>
        </p:nvPicPr>
        <p:blipFill>
          <a:blip r:embed="rId4">
            <a:extLst>
              <a:ext uri="{28A0092B-C50C-407E-A947-70E740481C1C}">
                <a14:useLocalDpi xmlns:a14="http://schemas.microsoft.com/office/drawing/2010/main" val="0"/>
              </a:ext>
            </a:extLst>
          </a:blip>
          <a:srcRect l="20306" t="18303" r="22078" b="25455"/>
          <a:stretch>
            <a:fillRect/>
          </a:stretch>
        </p:blipFill>
        <p:spPr bwMode="auto">
          <a:xfrm>
            <a:off x="3749675" y="4438480"/>
            <a:ext cx="1644650"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56400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0"/>
            <a:ext cx="8229600" cy="1527175"/>
          </a:xfrm>
        </p:spPr>
        <p:txBody>
          <a:bodyPr/>
          <a:lstStyle/>
          <a:p>
            <a:r>
              <a:rPr lang="en-US" altLang="en-US" dirty="0">
                <a:latin typeface="Helvetica Neue" pitchFamily="3" charset="0"/>
                <a:cs typeface="Arial" panose="020B0604020202020204" pitchFamily="34" charset="0"/>
              </a:rPr>
              <a:t>Three Uses of GDP Data</a:t>
            </a:r>
          </a:p>
        </p:txBody>
      </p:sp>
      <p:sp>
        <p:nvSpPr>
          <p:cNvPr id="14339" name="Content Placeholder 2"/>
          <p:cNvSpPr>
            <a:spLocks noGrp="1"/>
          </p:cNvSpPr>
          <p:nvPr>
            <p:ph idx="1"/>
          </p:nvPr>
        </p:nvSpPr>
        <p:spPr>
          <a:xfrm>
            <a:off x="457200" y="1712913"/>
            <a:ext cx="8229600" cy="4895850"/>
          </a:xfrm>
        </p:spPr>
        <p:txBody>
          <a:bodyPr/>
          <a:lstStyle/>
          <a:p>
            <a:pPr eaLnBrk="1" hangingPunct="1"/>
            <a:r>
              <a:rPr lang="en-US" altLang="en-US" sz="3200">
                <a:latin typeface="Helvetica Neue" pitchFamily="3" charset="0"/>
                <a:cs typeface="Arial" panose="020B0604020202020204" pitchFamily="34" charset="0"/>
              </a:rPr>
              <a:t>Why is GDP useful to examine?</a:t>
            </a:r>
          </a:p>
          <a:p>
            <a:pPr marL="971550" lvl="1" indent="-514350" eaLnBrk="1" hangingPunct="1">
              <a:buFont typeface="Calibri" panose="020F0502020204030204" pitchFamily="34" charset="0"/>
              <a:buAutoNum type="arabicPeriod"/>
            </a:pPr>
            <a:r>
              <a:rPr lang="en-US" altLang="en-US" sz="2800">
                <a:latin typeface="Helvetica Neue" pitchFamily="3" charset="0"/>
                <a:cs typeface="Arial" panose="020B0604020202020204" pitchFamily="34" charset="0"/>
              </a:rPr>
              <a:t>Estimate living standards across time and nations</a:t>
            </a:r>
          </a:p>
          <a:p>
            <a:pPr marL="971550" lvl="1" indent="-514350" eaLnBrk="1" hangingPunct="1">
              <a:buFont typeface="Calibri" panose="020F0502020204030204" pitchFamily="34" charset="0"/>
              <a:buAutoNum type="arabicPeriod"/>
            </a:pPr>
            <a:r>
              <a:rPr lang="en-US" altLang="en-US" sz="2800">
                <a:latin typeface="Helvetica Neue" pitchFamily="3" charset="0"/>
                <a:cs typeface="Arial" panose="020B0604020202020204" pitchFamily="34" charset="0"/>
              </a:rPr>
              <a:t>Measure economic growth</a:t>
            </a:r>
          </a:p>
          <a:p>
            <a:pPr marL="971550" lvl="1" indent="-514350" eaLnBrk="1" hangingPunct="1">
              <a:buFont typeface="Calibri" panose="020F0502020204030204" pitchFamily="34" charset="0"/>
              <a:buAutoNum type="arabicPeriod"/>
            </a:pPr>
            <a:r>
              <a:rPr lang="en-US" altLang="en-US" sz="2800">
                <a:latin typeface="Helvetica Neue" pitchFamily="3" charset="0"/>
                <a:cs typeface="Arial" panose="020B0604020202020204" pitchFamily="34" charset="0"/>
              </a:rPr>
              <a:t>Determine whether an economy is experiencing a short-run expansion or recession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Kollman Colors">
      <a:dk1>
        <a:sysClr val="windowText" lastClr="000000"/>
      </a:dk1>
      <a:lt1>
        <a:sysClr val="window" lastClr="FFFFFF"/>
      </a:lt1>
      <a:dk2>
        <a:srgbClr val="1F497D"/>
      </a:dk2>
      <a:lt2>
        <a:srgbClr val="EEECE1"/>
      </a:lt2>
      <a:accent1>
        <a:srgbClr val="4F81BD"/>
      </a:accent1>
      <a:accent2>
        <a:srgbClr val="C0290B"/>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18171</TotalTime>
  <Words>8376</Words>
  <Application>Microsoft Macintosh PowerPoint</Application>
  <PresentationFormat>On-screen Show (4:3)</PresentationFormat>
  <Paragraphs>795</Paragraphs>
  <Slides>52</Slides>
  <Notes>49</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64" baseType="lpstr">
      <vt:lpstr>Calibri</vt:lpstr>
      <vt:lpstr>Cambria Math</vt:lpstr>
      <vt:lpstr>Corbel</vt:lpstr>
      <vt:lpstr>Helvetica Neue</vt:lpstr>
      <vt:lpstr>Helvetica Neue Medium</vt:lpstr>
      <vt:lpstr>MS PGothic</vt:lpstr>
      <vt:lpstr>ＭＳ Ｐゴシック</vt:lpstr>
      <vt:lpstr>Times New Roman</vt:lpstr>
      <vt:lpstr>ヒラギノ角ゴ Pro W3</vt:lpstr>
      <vt:lpstr>Arial</vt:lpstr>
      <vt:lpstr>Office Theme</vt:lpstr>
      <vt:lpstr>Equation</vt:lpstr>
      <vt:lpstr>Introduction to Macroeconomics and GDP</vt:lpstr>
      <vt:lpstr>Previously</vt:lpstr>
      <vt:lpstr>Misconception</vt:lpstr>
      <vt:lpstr>Big Questions</vt:lpstr>
      <vt:lpstr>Macroeconomics versus Microeconomics</vt:lpstr>
      <vt:lpstr>Macroeconomics and GDP</vt:lpstr>
      <vt:lpstr>Defining GDP</vt:lpstr>
      <vt:lpstr>Measuring GDP in Slate’s “What Is GDP?”</vt:lpstr>
      <vt:lpstr>Three Uses of GDP Data</vt:lpstr>
      <vt:lpstr>Practice What You Know—1 </vt:lpstr>
      <vt:lpstr>Measuring Living Standards—1 </vt:lpstr>
      <vt:lpstr>Measuring Living Standards—2</vt:lpstr>
      <vt:lpstr>Measuring Living Standards—3 </vt:lpstr>
      <vt:lpstr>Measuring Economic Growth U.S. Per Capita Real GDP</vt:lpstr>
      <vt:lpstr>Per Capita Real GDP in Six Nations</vt:lpstr>
      <vt:lpstr>Measuring Business Cycles</vt:lpstr>
      <vt:lpstr>The Business Cycle</vt:lpstr>
      <vt:lpstr>U.S. Real GDP and Recessions, 1965–2015</vt:lpstr>
      <vt:lpstr>Looking Closely at How We Measure GDP—1 </vt:lpstr>
      <vt:lpstr>Looking Closely at How We Measure GDP—2 </vt:lpstr>
      <vt:lpstr>Looking Closely at How We Measure GDP—3 </vt:lpstr>
      <vt:lpstr>Services as a Share of U.S. GDP</vt:lpstr>
      <vt:lpstr>Intermediate versus Final Goods—1 </vt:lpstr>
      <vt:lpstr>Intermediate versus Final Goods—2 </vt:lpstr>
      <vt:lpstr>Practice What You Know—2 </vt:lpstr>
      <vt:lpstr>Intermediate Steps in Cell Phone Production</vt:lpstr>
      <vt:lpstr>Looking Closely at How We Measure GDP—4 </vt:lpstr>
      <vt:lpstr>Looking at GDP as Different Types of Expenditures</vt:lpstr>
      <vt:lpstr>Practice What You Know—3 </vt:lpstr>
      <vt:lpstr>Composition of U.S. GDP, 2015 Billions of Dollars</vt:lpstr>
      <vt:lpstr>Consumption</vt:lpstr>
      <vt:lpstr>Investment</vt:lpstr>
      <vt:lpstr>Government Purchases</vt:lpstr>
      <vt:lpstr>Net Exports</vt:lpstr>
      <vt:lpstr>Real GDP: Adjusting GDP  for Price Changes</vt:lpstr>
      <vt:lpstr>Practice What You Know—4 </vt:lpstr>
      <vt:lpstr>U.S. Nominal and Real GDP</vt:lpstr>
      <vt:lpstr>U.S. Nominal GDP and Price Level, 2006–2015</vt:lpstr>
      <vt:lpstr>Finding Real GDP</vt:lpstr>
      <vt:lpstr>Finding Real GDP: An Example</vt:lpstr>
      <vt:lpstr>Growth Rates—1 </vt:lpstr>
      <vt:lpstr>Growth Rates: An Example</vt:lpstr>
      <vt:lpstr>Growth Rates—2</vt:lpstr>
      <vt:lpstr>Shortcomings of GDP—1 </vt:lpstr>
      <vt:lpstr>Shortcomings of GDP—2 </vt:lpstr>
      <vt:lpstr>Shortcomings of GDP—3 </vt:lpstr>
      <vt:lpstr>Economics in Superbad</vt:lpstr>
      <vt:lpstr>Shortcomings of GDP—4 </vt:lpstr>
      <vt:lpstr>Shortcomings of GDP—5 </vt:lpstr>
      <vt:lpstr>Shortcomings of GDP—6 </vt:lpstr>
      <vt:lpstr>Practice What You Know—5 </vt:lpstr>
      <vt:lpstr>Conclusion</vt:lpstr>
    </vt:vector>
  </TitlesOfParts>
  <Company>W.W.Norton &amp; Company</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FEDERALISM</dc:title>
  <dc:creator>Peter Lesser</dc:creator>
  <cp:lastModifiedBy>Reuter, Victoria</cp:lastModifiedBy>
  <cp:revision>812</cp:revision>
  <dcterms:created xsi:type="dcterms:W3CDTF">2016-12-27T19:32:49Z</dcterms:created>
  <dcterms:modified xsi:type="dcterms:W3CDTF">2017-07-31T19:41:22Z</dcterms:modified>
</cp:coreProperties>
</file>